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26"/>
  </p:notesMasterIdLst>
  <p:sldIdLst>
    <p:sldId id="300" r:id="rId3"/>
    <p:sldId id="261" r:id="rId4"/>
    <p:sldId id="1038" r:id="rId5"/>
    <p:sldId id="1040" r:id="rId6"/>
    <p:sldId id="1043" r:id="rId7"/>
    <p:sldId id="1039" r:id="rId8"/>
    <p:sldId id="1047" r:id="rId9"/>
    <p:sldId id="1045" r:id="rId10"/>
    <p:sldId id="1041" r:id="rId11"/>
    <p:sldId id="1046" r:id="rId12"/>
    <p:sldId id="330" r:id="rId13"/>
    <p:sldId id="1048" r:id="rId14"/>
    <p:sldId id="1049" r:id="rId15"/>
    <p:sldId id="1050" r:id="rId16"/>
    <p:sldId id="1051" r:id="rId17"/>
    <p:sldId id="1055" r:id="rId18"/>
    <p:sldId id="1052" r:id="rId19"/>
    <p:sldId id="329" r:id="rId20"/>
    <p:sldId id="1053" r:id="rId21"/>
    <p:sldId id="333" r:id="rId22"/>
    <p:sldId id="1054" r:id="rId23"/>
    <p:sldId id="1062" r:id="rId24"/>
    <p:sldId id="32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BA4"/>
    <a:srgbClr val="AFABAB"/>
    <a:srgbClr val="0F3DC5"/>
    <a:srgbClr val="2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86712"/>
  </p:normalViewPr>
  <p:slideViewPr>
    <p:cSldViewPr snapToGrid="0">
      <p:cViewPr varScale="1">
        <p:scale>
          <a:sx n="109" d="100"/>
          <a:sy n="109" d="100"/>
        </p:scale>
        <p:origin x="14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F8055-27CA-4C55-BC23-F9359CE32445}" type="datetimeFigureOut">
              <a:rPr lang="zh-CN" altLang="en-US" smtClean="0"/>
              <a:t>2024/12/16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91625-B960-4FA4-9643-9A008D8F68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74C1D0-060E-4FCC-91A6-7476A46993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318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91625-B960-4FA4-9643-9A008D8F68F0}"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12EB2F5-E5B9-4F7B-93DF-EF86E88C72B4}"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5D723C-B3FE-4FE6-A7AF-4B5224CD5942}"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B2F5-E5B9-4F7B-93DF-EF86E88C72B4}" type="datetimeFigureOut">
              <a:rPr lang="zh-CN" altLang="en-US" smtClean="0"/>
              <a:t>2024/12/16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D723C-B3FE-4FE6-A7AF-4B5224CD59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695" y="1745706"/>
            <a:ext cx="11482466" cy="2515497"/>
          </a:xfrm>
          <a:prstGeom prst="rect">
            <a:avLst/>
          </a:prstGeom>
          <a:noFill/>
        </p:spPr>
        <p:txBody>
          <a:bodyPr wrap="square" rtlCol="0">
            <a:spAutoFit/>
          </a:bodyPr>
          <a:lstStyle/>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面向开放数据的</a:t>
            </a:r>
            <a:r>
              <a:rPr kumimoji="0" lang="en-US" altLang="zh-CN" sz="6600" b="1"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EasyGraph</a:t>
            </a:r>
            <a:endParaRPr kumimoji="0" lang="en-US" altLang="zh-CN"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a:p>
            <a:pPr algn="ctr">
              <a:lnSpc>
                <a:spcPct val="125000"/>
              </a:lnSpc>
              <a:defRPr/>
            </a:pPr>
            <a:r>
              <a:rPr kumimoji="0" lang="zh-CN" altLang="en-US" sz="6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图分析性能优化</a:t>
            </a:r>
          </a:p>
        </p:txBody>
      </p:sp>
      <p:sp>
        <p:nvSpPr>
          <p:cNvPr id="3" name="矩形: 圆角 2"/>
          <p:cNvSpPr/>
          <p:nvPr/>
        </p:nvSpPr>
        <p:spPr>
          <a:xfrm>
            <a:off x="1277557" y="4987206"/>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8859189" y="146088"/>
            <a:ext cx="2930983" cy="1063161"/>
            <a:chOff x="4285093" y="-6242"/>
            <a:chExt cx="3795135" cy="1376619"/>
          </a:xfrm>
        </p:grpSpPr>
        <p:grpSp>
          <p:nvGrpSpPr>
            <p:cNvPr id="45" name="组合 44"/>
            <p:cNvGrpSpPr/>
            <p:nvPr/>
          </p:nvGrpSpPr>
          <p:grpSpPr>
            <a:xfrm>
              <a:off x="4285093" y="-6242"/>
              <a:ext cx="3795135" cy="1376619"/>
              <a:chOff x="6597847" y="960547"/>
              <a:chExt cx="4882683" cy="1771112"/>
            </a:xfrm>
          </p:grpSpPr>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97847" y="960547"/>
                <a:ext cx="1771106" cy="1771112"/>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406891" y="1004505"/>
                <a:ext cx="3073639" cy="1271931"/>
              </a:xfrm>
              <a:prstGeom prst="rect">
                <a:avLst/>
              </a:prstGeom>
            </p:spPr>
          </p:pic>
        </p:grpSp>
        <p:sp>
          <p:nvSpPr>
            <p:cNvPr id="46" name="矩形 45"/>
            <p:cNvSpPr/>
            <p:nvPr/>
          </p:nvSpPr>
          <p:spPr>
            <a:xfrm>
              <a:off x="5763722" y="1032708"/>
              <a:ext cx="2189819" cy="318816"/>
            </a:xfrm>
            <a:prstGeom prst="rect">
              <a:avLst/>
            </a:prstGeom>
          </p:spPr>
          <p:txBody>
            <a:bodyPr wrap="square">
              <a:spAutoFit/>
            </a:bodyPr>
            <a:lstStyle/>
            <a:p>
              <a:pPr algn="dist">
                <a:defRPr/>
              </a:pPr>
              <a:r>
                <a:rPr lang="en-US" altLang="zh-CN" sz="1000" b="1" dirty="0">
                  <a:solidFill>
                    <a:schemeClr val="bg1"/>
                  </a:solidFill>
                  <a:latin typeface="Calibri" panose="020F0502020204030204"/>
                  <a:ea typeface="宋体" panose="02010600030101010101" pitchFamily="2" charset="-122"/>
                </a:rPr>
                <a:t>FUDAN UNIVERSITY</a:t>
              </a:r>
            </a:p>
          </p:txBody>
        </p:sp>
      </p:grpSp>
      <p:sp>
        <p:nvSpPr>
          <p:cNvPr id="49" name="矩形: 圆角 48"/>
          <p:cNvSpPr/>
          <p:nvPr/>
        </p:nvSpPr>
        <p:spPr>
          <a:xfrm>
            <a:off x="8183611" y="4987206"/>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4" name="组合 3"/>
          <p:cNvGrpSpPr/>
          <p:nvPr/>
        </p:nvGrpSpPr>
        <p:grpSpPr>
          <a:xfrm>
            <a:off x="1672740" y="4518194"/>
            <a:ext cx="9056375" cy="112418"/>
            <a:chOff x="2958650" y="4529138"/>
            <a:chExt cx="6390970" cy="0"/>
          </a:xfrm>
        </p:grpSpPr>
        <p:cxnSp>
          <p:nvCxnSpPr>
            <p:cNvPr id="52" name="直接连接符 51"/>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rPr>
              <a:t>开源数字生态分析与应用创新赛</a:t>
            </a:r>
            <a:endParaRPr 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p:txBody>
      </p:sp>
      <p:sp>
        <p:nvSpPr>
          <p:cNvPr id="7" name="矩形: 圆角 48"/>
          <p:cNvSpPr/>
          <p:nvPr/>
        </p:nvSpPr>
        <p:spPr>
          <a:xfrm>
            <a:off x="5215240" y="4987206"/>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5" name="灯片编号占位符 4"/>
          <p:cNvSpPr>
            <a:spLocks noGrp="1"/>
          </p:cNvSpPr>
          <p:nvPr>
            <p:ph type="sldNum" sz="quarter" idx="12"/>
          </p:nvPr>
        </p:nvSpPr>
        <p:spPr/>
        <p:txBody>
          <a:bodyPr/>
          <a:lstStyle/>
          <a:p>
            <a:fld id="{5C5D723C-B3FE-4FE6-A7AF-4B5224CD5942}"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1230630" y="1056005"/>
            <a:ext cx="9975850"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经过我们的分析与对比，我们选择了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个经典的图分析算法与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4</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个较为常用的结构洞算法。</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对于经典图分析算法，我们选择了节点重要性排序算法</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sz="18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PageRank</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、最小生成树算法</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err="1">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mst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、连通分量</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connected component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以及聚类系数</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clustering coefficient</a:t>
            </a:r>
            <a:r>
              <a:rPr lang="zh-CN" altLang="en-US"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，调用</a:t>
            </a:r>
            <a:r>
              <a:rPr lang="en-US" altLang="zh-CN" dirty="0">
                <a:solidFill>
                  <a:sysClr val="windowText" lastClr="000000">
                    <a:lumMod val="75000"/>
                    <a:lumOff val="25000"/>
                  </a:sysClr>
                </a:solidFill>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和英伟达提供的接口，实现并行计算加速的目的。</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sym typeface="+mn-ea"/>
            </a:endParaRPr>
          </a:p>
        </p:txBody>
      </p:sp>
      <p:pic>
        <p:nvPicPr>
          <p:cNvPr id="4" name="图片 3"/>
          <p:cNvPicPr/>
          <p:nvPr/>
        </p:nvPicPr>
        <p:blipFill>
          <a:blip r:embed="rId4"/>
          <a:stretch>
            <a:fillRect/>
          </a:stretch>
        </p:blipFill>
        <p:spPr>
          <a:xfrm>
            <a:off x="6694805" y="3194050"/>
            <a:ext cx="4902835" cy="3473450"/>
          </a:xfrm>
          <a:prstGeom prst="rect">
            <a:avLst/>
          </a:prstGeom>
        </p:spPr>
      </p:pic>
      <p:pic>
        <p:nvPicPr>
          <p:cNvPr id="7" name="图片 6"/>
          <p:cNvPicPr>
            <a:picLocks noChangeAspect="1"/>
          </p:cNvPicPr>
          <p:nvPr/>
        </p:nvPicPr>
        <p:blipFill>
          <a:blip r:embed="rId5"/>
          <a:stretch>
            <a:fillRect/>
          </a:stretch>
        </p:blipFill>
        <p:spPr>
          <a:xfrm>
            <a:off x="958850" y="2819400"/>
            <a:ext cx="5066665" cy="3848100"/>
          </a:xfrm>
          <a:prstGeom prst="rect">
            <a:avLst/>
          </a:prstGeom>
        </p:spPr>
      </p:pic>
      <p:sp>
        <p:nvSpPr>
          <p:cNvPr id="2"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A894B2CF-1542-E6A1-A892-F029CEF144C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555290" y="1485190"/>
            <a:ext cx="10722310" cy="870688"/>
          </a:xfrm>
          <a:prstGeom prst="rect">
            <a:avLst/>
          </a:prstGeom>
          <a:noFill/>
        </p:spPr>
        <p:txBody>
          <a:bodyPr wrap="square" rtlCol="0">
            <a:spAutoFit/>
          </a:bodyPr>
          <a:lstStyle/>
          <a:p>
            <a:pPr algn="just">
              <a:lnSpc>
                <a:spcPct val="150000"/>
              </a:lnSpc>
            </a:pPr>
            <a:r>
              <a:rPr lang="zh-CN" altLang="en-US" dirty="0">
                <a:latin typeface="NSimSun" panose="02010609030101010101" pitchFamily="49" charset="-122"/>
                <a:ea typeface="NSimSun" panose="02010609030101010101" pitchFamily="49" charset="-122"/>
                <a:cs typeface="Menlo" panose="020B0609030804020204" pitchFamily="49" charset="0"/>
              </a:rPr>
              <a:t>结构洞方面，我们选择了</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cs typeface="Menlo" panose="020B0609030804020204" pitchFamily="49" charset="0"/>
              </a:rPr>
              <a:t>结构洞目录下的</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evaluation.py</a:t>
            </a:r>
            <a:r>
              <a:rPr lang="zh-CN" altLang="en-US" dirty="0">
                <a:latin typeface="NSimSun" panose="02010609030101010101" pitchFamily="49" charset="-122"/>
                <a:ea typeface="NSimSun" panose="02010609030101010101" pitchFamily="49" charset="-122"/>
                <a:cs typeface="Menlo" panose="020B0609030804020204" pitchFamily="49" charset="0"/>
              </a:rPr>
              <a:t>中提及的四个函数进行加速，分别是</a:t>
            </a:r>
            <a:r>
              <a:rPr lang="zh-CN" altLang="en-US" dirty="0">
                <a:solidFill>
                  <a:srgbClr val="0E0E0E"/>
                </a:solidFill>
                <a:effectLst/>
                <a:latin typeface="NSimSun" panose="02010609030101010101" pitchFamily="49" charset="-122"/>
                <a:ea typeface="NSimSun" panose="02010609030101010101" pitchFamily="49" charset="-122"/>
              </a:rPr>
              <a:t>约束</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(constraint),</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rPr>
              <a:t>有效大小</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(effective size) ,</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rPr>
              <a:t>效率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(efficiency) ,</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 </a:t>
            </a:r>
            <a:r>
              <a:rPr lang="zh-CN" altLang="en-US"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层级</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(hierarchy) </a:t>
            </a:r>
            <a:r>
              <a:rPr lang="zh-CN" altLang="en-US" dirty="0">
                <a:latin typeface="NSimSun" panose="02010609030101010101" pitchFamily="49" charset="-122"/>
                <a:ea typeface="NSimSun" panose="02010609030101010101" pitchFamily="49" charset="-122"/>
                <a:cs typeface="Times New Roman" panose="02020603050405020304" pitchFamily="18" charset="0"/>
              </a:rPr>
              <a:t>。</a:t>
            </a:r>
            <a:endParaRPr lang="en-US" altLang="zh-CN" dirty="0">
              <a:latin typeface="NSimSun" panose="02010609030101010101" pitchFamily="49" charset="-122"/>
              <a:ea typeface="NSimSun" panose="02010609030101010101" pitchFamily="49" charset="-122"/>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671648" y="2685532"/>
            <a:ext cx="5963402" cy="2962263"/>
          </a:xfrm>
          <a:prstGeom prst="rect">
            <a:avLst/>
          </a:prstGeom>
        </p:spPr>
      </p:pic>
      <p:pic>
        <p:nvPicPr>
          <p:cNvPr id="1028" name="Picture 4" descr="structural hole spanners in social net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50" y="2790973"/>
            <a:ext cx="4486630" cy="27513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4" name="灯片编号占位符 1">
            <a:extLst>
              <a:ext uri="{FF2B5EF4-FFF2-40B4-BE49-F238E27FC236}">
                <a16:creationId xmlns:a16="http://schemas.microsoft.com/office/drawing/2014/main" id="{67DFC242-16A5-1C5A-0C46-C23B155FB189}"/>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03</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技术挑战与解决方案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397963" y="3061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技术挑战</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pSp>
        <p:nvGrpSpPr>
          <p:cNvPr id="25" name="Group 10"/>
          <p:cNvGrpSpPr/>
          <p:nvPr>
            <p:custDataLst>
              <p:tags r:id="rId1"/>
            </p:custDataLst>
          </p:nvPr>
        </p:nvGrpSpPr>
        <p:grpSpPr bwMode="auto">
          <a:xfrm>
            <a:off x="2107078" y="3089897"/>
            <a:ext cx="2094401" cy="1217613"/>
            <a:chOff x="0" y="0"/>
            <a:chExt cx="2758" cy="1624"/>
          </a:xfrm>
        </p:grpSpPr>
        <p:sp>
          <p:nvSpPr>
            <p:cNvPr id="26" name="Rectangle 11"/>
            <p:cNvSpPr>
              <a:spLocks noChangeArrowheads="1"/>
            </p:cNvSpPr>
            <p:nvPr>
              <p:custDataLst>
                <p:tags r:id="rId20"/>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数据结构和内存管理</a:t>
              </a:r>
            </a:p>
          </p:txBody>
        </p:sp>
        <p:sp>
          <p:nvSpPr>
            <p:cNvPr id="27" name="Rectangle 12"/>
            <p:cNvSpPr>
              <a:spLocks noChangeArrowheads="1"/>
            </p:cNvSpPr>
            <p:nvPr>
              <p:custDataLst>
                <p:tags r:id="rId21"/>
              </p:custDataLst>
            </p:nvPr>
          </p:nvSpPr>
          <p:spPr bwMode="auto">
            <a:xfrm>
              <a:off x="0" y="415"/>
              <a:ext cx="2758"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defRPr/>
              </a:pP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的并行计算性能依赖于高效的内存访问模式，但传统算法往往使用适合</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CPU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计算的线性或树形数据结构，</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计算中，需要高效的线程同步来处理共享数据。</a:t>
              </a:r>
            </a:p>
          </p:txBody>
        </p:sp>
      </p:grpSp>
      <p:sp>
        <p:nvSpPr>
          <p:cNvPr id="28" name="Oval 14"/>
          <p:cNvSpPr>
            <a:spLocks noChangeArrowheads="1"/>
          </p:cNvSpPr>
          <p:nvPr>
            <p:custDataLst>
              <p:tags r:id="rId2"/>
            </p:custDataLst>
          </p:nvPr>
        </p:nvSpPr>
        <p:spPr bwMode="auto">
          <a:xfrm>
            <a:off x="1465728" y="3074022"/>
            <a:ext cx="444500" cy="438150"/>
          </a:xfrm>
          <a:prstGeom prst="ellipse">
            <a:avLst/>
          </a:prstGeom>
          <a:solidFill>
            <a:srgbClr val="104BA4"/>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9" name="Rectangle 15"/>
          <p:cNvSpPr>
            <a:spLocks noChangeArrowheads="1"/>
          </p:cNvSpPr>
          <p:nvPr>
            <p:custDataLst>
              <p:tags r:id="rId3"/>
            </p:custDataLst>
          </p:nvPr>
        </p:nvSpPr>
        <p:spPr bwMode="auto">
          <a:xfrm>
            <a:off x="1465728" y="3080372"/>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1</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nvGrpSpPr>
          <p:cNvPr id="30" name="Group 4"/>
          <p:cNvGrpSpPr/>
          <p:nvPr>
            <p:custDataLst>
              <p:tags r:id="rId4"/>
            </p:custDataLst>
          </p:nvPr>
        </p:nvGrpSpPr>
        <p:grpSpPr bwMode="auto">
          <a:xfrm>
            <a:off x="1322853" y="2537447"/>
            <a:ext cx="9369425" cy="268288"/>
            <a:chOff x="0" y="0"/>
            <a:chExt cx="7344815" cy="213386"/>
          </a:xfrm>
          <a:solidFill>
            <a:srgbClr val="009644"/>
          </a:solidFill>
        </p:grpSpPr>
        <p:sp>
          <p:nvSpPr>
            <p:cNvPr id="31" name="Rectangle 61"/>
            <p:cNvSpPr>
              <a:spLocks noChangeArrowheads="1"/>
            </p:cNvSpPr>
            <p:nvPr/>
          </p:nvSpPr>
          <p:spPr bwMode="auto">
            <a:xfrm>
              <a:off x="0" y="0"/>
              <a:ext cx="7344815" cy="32031"/>
            </a:xfrm>
            <a:prstGeom prst="rect">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2" name="Flowchart: Merge 3"/>
            <p:cNvSpPr>
              <a:spLocks noChangeArrowheads="1"/>
            </p:cNvSpPr>
            <p:nvPr>
              <p:custDataLst>
                <p:tags r:id="rId17"/>
              </p:custDataLst>
            </p:nvPr>
          </p:nvSpPr>
          <p:spPr bwMode="auto">
            <a:xfrm>
              <a:off x="199435"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3" name="Flowchart: Merge 64"/>
            <p:cNvSpPr>
              <a:spLocks noChangeArrowheads="1"/>
            </p:cNvSpPr>
            <p:nvPr>
              <p:custDataLst>
                <p:tags r:id="rId18"/>
              </p:custDataLst>
            </p:nvPr>
          </p:nvSpPr>
          <p:spPr bwMode="auto">
            <a:xfrm>
              <a:off x="2809071"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34" name="Flowchart: Merge 65"/>
            <p:cNvSpPr>
              <a:spLocks noChangeArrowheads="1"/>
            </p:cNvSpPr>
            <p:nvPr>
              <p:custDataLst>
                <p:tags r:id="rId19"/>
              </p:custDataLst>
            </p:nvPr>
          </p:nvSpPr>
          <p:spPr bwMode="auto">
            <a:xfrm>
              <a:off x="5274869" y="21985"/>
              <a:ext cx="210541" cy="191401"/>
            </a:xfrm>
            <a:prstGeom prst="flowChartMerge">
              <a:avLst/>
            </a:prstGeom>
            <a:solidFill>
              <a:srgbClr val="104B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35" name="Group 10"/>
          <p:cNvGrpSpPr/>
          <p:nvPr>
            <p:custDataLst>
              <p:tags r:id="rId5"/>
            </p:custDataLst>
          </p:nvPr>
        </p:nvGrpSpPr>
        <p:grpSpPr bwMode="auto">
          <a:xfrm>
            <a:off x="5461465" y="3089897"/>
            <a:ext cx="2070100" cy="1217613"/>
            <a:chOff x="0" y="0"/>
            <a:chExt cx="2726" cy="1624"/>
          </a:xfrm>
        </p:grpSpPr>
        <p:sp>
          <p:nvSpPr>
            <p:cNvPr id="36" name="Rectangle 11"/>
            <p:cNvSpPr>
              <a:spLocks noChangeArrowheads="1"/>
            </p:cNvSpPr>
            <p:nvPr>
              <p:custDataLst>
                <p:tags r:id="rId15"/>
              </p:custDataLst>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dirty="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算法并行化的运行</a:t>
              </a:r>
            </a:p>
          </p:txBody>
        </p:sp>
        <p:sp>
          <p:nvSpPr>
            <p:cNvPr id="37" name="Rectangle 12"/>
            <p:cNvSpPr>
              <a:spLocks noChangeArrowheads="1"/>
            </p:cNvSpPr>
            <p:nvPr>
              <p:custDataLst>
                <p:tags r:id="rId16"/>
              </p:custDataLst>
            </p:nvPr>
          </p:nvSpPr>
          <p:spPr bwMode="auto">
            <a:xfrm>
              <a:off x="0" y="415"/>
              <a:ext cx="2726"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许多传统图算法是递归或依赖于复杂的迭代过程，而这些过程通常并不容易直接并行化，特别是在图的稀疏性较高时。比如最小生成树的</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Kruskal</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Prim</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算法，需要对边进行排序或优先级选择，这在</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并行环境下如何高效地处理是一个难题。</a:t>
              </a:r>
            </a:p>
          </p:txBody>
        </p:sp>
      </p:grpSp>
      <p:grpSp>
        <p:nvGrpSpPr>
          <p:cNvPr id="38" name="Group 13"/>
          <p:cNvGrpSpPr/>
          <p:nvPr>
            <p:custDataLst>
              <p:tags r:id="rId6"/>
            </p:custDataLst>
          </p:nvPr>
        </p:nvGrpSpPr>
        <p:grpSpPr bwMode="auto">
          <a:xfrm>
            <a:off x="4809292" y="3074022"/>
            <a:ext cx="453736" cy="438150"/>
            <a:chOff x="40" y="0"/>
            <a:chExt cx="596" cy="584"/>
          </a:xfrm>
        </p:grpSpPr>
        <p:sp>
          <p:nvSpPr>
            <p:cNvPr id="39" name="Oval 14"/>
            <p:cNvSpPr>
              <a:spLocks noChangeArrowheads="1"/>
            </p:cNvSpPr>
            <p:nvPr>
              <p:custDataLst>
                <p:tags r:id="rId13"/>
              </p:custDataLst>
            </p:nvPr>
          </p:nvSpPr>
          <p:spPr bwMode="auto">
            <a:xfrm>
              <a:off x="52"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dirty="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0" name="Rectangle 15"/>
            <p:cNvSpPr>
              <a:spLocks noChangeArrowheads="1"/>
            </p:cNvSpPr>
            <p:nvPr>
              <p:custDataLst>
                <p:tags r:id="rId14"/>
              </p:custDataLst>
            </p:nvPr>
          </p:nvSpPr>
          <p:spPr bwMode="auto">
            <a:xfrm>
              <a:off x="4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2</a:t>
              </a:r>
              <a:endParaRPr lang="zh-CN" altLang="en-US" dirty="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41" name="Group 10"/>
          <p:cNvGrpSpPr/>
          <p:nvPr>
            <p:custDataLst>
              <p:tags r:id="rId7"/>
            </p:custDataLst>
          </p:nvPr>
        </p:nvGrpSpPr>
        <p:grpSpPr bwMode="auto">
          <a:xfrm>
            <a:off x="8634878" y="3089897"/>
            <a:ext cx="2296399" cy="1217613"/>
            <a:chOff x="0" y="0"/>
            <a:chExt cx="3024" cy="1624"/>
          </a:xfrm>
        </p:grpSpPr>
        <p:sp>
          <p:nvSpPr>
            <p:cNvPr id="42" name="Rectangle 11"/>
            <p:cNvSpPr>
              <a:spLocks noChangeArrowheads="1"/>
            </p:cNvSpPr>
            <p:nvPr>
              <p:custDataLst>
                <p:tags r:id="rId11"/>
              </p:custDataLst>
            </p:nvPr>
          </p:nvSpPr>
          <p:spPr bwMode="auto">
            <a:xfrm>
              <a:off x="0" y="0"/>
              <a:ext cx="283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buFont typeface="Arial" panose="020B0604020202020204" pitchFamily="34" charset="0"/>
                <a:buNone/>
              </a:pPr>
              <a:r>
                <a:rPr lang="zh-CN" altLang="en-US" sz="1600">
                  <a:solidFill>
                    <a:srgbClr val="104BA4"/>
                  </a:solidFill>
                  <a:latin typeface="Microsoft JhengHei UI" panose="020B0604030504040204" pitchFamily="34" charset="-120"/>
                  <a:ea typeface="微软雅黑" panose="020B0503020204020204" pitchFamily="34" charset="-122"/>
                  <a:sym typeface="Microsoft JhengHei UI" panose="020B0604030504040204" pitchFamily="34" charset="-120"/>
                </a:rPr>
                <a:t>负载均衡和任务划分</a:t>
              </a:r>
            </a:p>
          </p:txBody>
        </p:sp>
        <p:sp>
          <p:nvSpPr>
            <p:cNvPr id="43" name="Rectangle 12"/>
            <p:cNvSpPr>
              <a:spLocks noChangeArrowheads="1"/>
            </p:cNvSpPr>
            <p:nvPr>
              <p:custDataLst>
                <p:tags r:id="rId12"/>
              </p:custDataLst>
            </p:nvPr>
          </p:nvSpPr>
          <p:spPr bwMode="auto">
            <a:xfrm>
              <a:off x="0" y="415"/>
              <a:ext cx="3024"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在</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GPU</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并行化时，如何高效地将任务划分为多个并行子任务并确保每个线程的计算量大致相同，避免出现</a:t>
              </a:r>
              <a:r>
                <a:rPr lang="en-US" altLang="zh-CN"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负载不均</a:t>
              </a:r>
              <a:r>
                <a:rPr lang="en-US" altLang="zh-CN"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现象，是一个重要挑战。尤其在图算法中，节点或边的数量和分布可能高度不均匀，图的动态结构（例如，</a:t>
              </a:r>
              <a:r>
                <a:rPr lang="en-US" altLang="zh-CN" sz="1400" dirty="0" err="1">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mst</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或</a:t>
              </a:r>
              <a:r>
                <a:rPr lang="en-US" altLang="zh-CN" sz="1400" dirty="0">
                  <a:solidFill>
                    <a:srgbClr val="DADADA">
                      <a:lumMod val="50000"/>
                    </a:srgbClr>
                  </a:solidFill>
                  <a:latin typeface="Times New Roman" panose="02020603050405020304" pitchFamily="18" charset="0"/>
                  <a:ea typeface="NSimSun" panose="02010609030101010101" pitchFamily="49" charset="-122"/>
                  <a:cs typeface="Times New Roman" panose="02020603050405020304" pitchFamily="18" charset="0"/>
                  <a:sym typeface="Microsoft JhengHei UI" panose="020B0604030504040204" pitchFamily="34" charset="-120"/>
                </a:rPr>
                <a:t>PageRank</a:t>
              </a:r>
              <a:r>
                <a:rPr lang="zh-CN" altLang="en-US" sz="14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的迭代过程中的边集变化）可能使得任务划分和调度变得复杂。</a:t>
              </a:r>
            </a:p>
          </p:txBody>
        </p:sp>
      </p:grpSp>
      <p:grpSp>
        <p:nvGrpSpPr>
          <p:cNvPr id="44" name="Group 13"/>
          <p:cNvGrpSpPr/>
          <p:nvPr>
            <p:custDataLst>
              <p:tags r:id="rId8"/>
            </p:custDataLst>
          </p:nvPr>
        </p:nvGrpSpPr>
        <p:grpSpPr bwMode="auto">
          <a:xfrm>
            <a:off x="7991940" y="3074022"/>
            <a:ext cx="444500" cy="438150"/>
            <a:chOff x="0" y="0"/>
            <a:chExt cx="584" cy="584"/>
          </a:xfrm>
        </p:grpSpPr>
        <p:sp>
          <p:nvSpPr>
            <p:cNvPr id="45" name="Oval 14"/>
            <p:cNvSpPr>
              <a:spLocks noChangeArrowheads="1"/>
            </p:cNvSpPr>
            <p:nvPr>
              <p:custDataLst>
                <p:tags r:id="rId9"/>
              </p:custDataLst>
            </p:nvPr>
          </p:nvSpPr>
          <p:spPr bwMode="auto">
            <a:xfrm>
              <a:off x="0" y="0"/>
              <a:ext cx="584" cy="584"/>
            </a:xfrm>
            <a:prstGeom prst="ellipse">
              <a:avLst/>
            </a:prstGeom>
            <a:solidFill>
              <a:srgbClr val="104BA4"/>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zh-CN" sz="28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46" name="Rectangle 15"/>
            <p:cNvSpPr>
              <a:spLocks noChangeArrowheads="1"/>
            </p:cNvSpPr>
            <p:nvPr>
              <p:custDataLst>
                <p:tags r:id="rId10"/>
              </p:custDataLst>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2200">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rPr>
                <a:t>3</a:t>
              </a:r>
              <a:endParaRPr lang="zh-CN" altLang="en-US">
                <a:solidFill>
                  <a:srgbClr val="FFFFFF"/>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47" name="Rectangle 14"/>
          <p:cNvSpPr>
            <a:spLocks noChangeArrowheads="1"/>
          </p:cNvSpPr>
          <p:nvPr/>
        </p:nvSpPr>
        <p:spPr bwMode="auto">
          <a:xfrm>
            <a:off x="1611778" y="1550022"/>
            <a:ext cx="8967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buFont typeface="Arial" panose="020B0604020202020204" pitchFamily="34" charset="0"/>
              <a:buNone/>
              <a:defRPr/>
            </a:pPr>
            <a:r>
              <a:rPr lang="zh-CN" sz="1600" dirty="0">
                <a:solidFill>
                  <a:srgbClr val="DADADA">
                    <a:lumMod val="50000"/>
                  </a:srgbClr>
                </a:solidFill>
                <a:latin typeface="NSimSun" panose="02010609030101010101" pitchFamily="49" charset="-122"/>
                <a:ea typeface="NSimSun" panose="02010609030101010101" pitchFamily="49" charset="-122"/>
                <a:sym typeface="Microsoft JhengHei UI" panose="020B0604030504040204" pitchFamily="34" charset="-120"/>
              </a:rPr>
              <a:t>在将传统的串行的图分析算法进行改造升级过程中，主要的项目难点来源于几个方面，这也是一直以来为什么对于此类的图学习图分析算法并没有太多并行计算提升的项目的原因之一。</a:t>
            </a:r>
          </a:p>
        </p:txBody>
      </p:sp>
      <p:sp>
        <p:nvSpPr>
          <p:cNvPr id="3" name="灯片编号占位符 1">
            <a:extLst>
              <a:ext uri="{FF2B5EF4-FFF2-40B4-BE49-F238E27FC236}">
                <a16:creationId xmlns:a16="http://schemas.microsoft.com/office/drawing/2014/main" id="{3E08FB04-9B77-79DC-A833-499B51B02F43}"/>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116256" y="2424676"/>
            <a:ext cx="2339102" cy="565539"/>
          </a:xfrm>
          <a:prstGeom prst="rect">
            <a:avLst/>
          </a:prstGeom>
          <a:noFill/>
        </p:spPr>
        <p:txBody>
          <a:bodyPr wrap="none" rtlCol="0">
            <a:spAutoFit/>
          </a:bodyPr>
          <a:lstStyle/>
          <a:p>
            <a:pPr algn="ctr">
              <a:lnSpc>
                <a:spcPct val="12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全新的图结构</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zh-CN" sz="1600" dirty="0">
                <a:solidFill>
                  <a:schemeClr val="bg2">
                    <a:lumMod val="50000"/>
                  </a:schemeClr>
                </a:solidFill>
                <a:latin typeface="NSimSun" panose="02010609030101010101" pitchFamily="49" charset="-122"/>
                <a:ea typeface="NSimSun" panose="02010609030101010101" pitchFamily="49" charset="-122"/>
              </a:rPr>
              <a:t>通过在算法中使用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CSR</a:t>
            </a:r>
            <a:r>
              <a:rPr lang="zh-CN" altLang="en-US" sz="1600" dirty="0">
                <a:solidFill>
                  <a:schemeClr val="bg2">
                    <a:lumMod val="50000"/>
                  </a:schemeClr>
                </a:solidFill>
                <a:latin typeface="NSimSun" panose="02010609030101010101" pitchFamily="49" charset="-122"/>
                <a:ea typeface="NSimSun" panose="02010609030101010101" pitchFamily="49" charset="-122"/>
              </a:rPr>
              <a:t>格式存储图的邻接矩阵，将矩阵元按行顺序存储，每一行中的元素可以乱序存储。只需要用一个指针表示每一行元素的起始位置即可。提升了读取和数据传递的速度，压缩存储耗费空间。</a:t>
            </a:r>
          </a:p>
        </p:txBody>
      </p:sp>
      <p:pic>
        <p:nvPicPr>
          <p:cNvPr id="2" name="图片 1"/>
          <p:cNvPicPr>
            <a:picLocks noChangeAspect="1"/>
          </p:cNvPicPr>
          <p:nvPr/>
        </p:nvPicPr>
        <p:blipFill>
          <a:blip r:embed="rId4"/>
          <a:srcRect l="549" t="1011" r="1026"/>
          <a:stretch>
            <a:fillRect/>
          </a:stretch>
        </p:blipFill>
        <p:spPr>
          <a:xfrm>
            <a:off x="5832475" y="2054860"/>
            <a:ext cx="6029960" cy="3296285"/>
          </a:xfrm>
          <a:prstGeom prst="rect">
            <a:avLst/>
          </a:prstGeom>
        </p:spPr>
      </p:pic>
      <p:sp>
        <p:nvSpPr>
          <p:cNvPr id="4" name="灯片编号占位符 1">
            <a:extLst>
              <a:ext uri="{FF2B5EF4-FFF2-40B4-BE49-F238E27FC236}">
                <a16:creationId xmlns:a16="http://schemas.microsoft.com/office/drawing/2014/main" id="{AB2BE5D8-5621-F291-A76B-14C3D391BFBA}"/>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2091034" y="2308357"/>
            <a:ext cx="2348720" cy="628955"/>
          </a:xfrm>
          <a:prstGeom prst="rect">
            <a:avLst/>
          </a:prstGeom>
          <a:noFill/>
        </p:spPr>
        <p:txBody>
          <a:bodyPr wrap="none" rtlCol="0">
            <a:spAutoFit/>
          </a:bodyPr>
          <a:lstStyle/>
          <a:p>
            <a:pPr algn="ctr">
              <a:lnSpc>
                <a:spcPct val="120000"/>
              </a:lnSpc>
            </a:pPr>
            <a:r>
              <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EasyGraph</a:t>
            </a:r>
          </a:p>
        </p:txBody>
      </p:sp>
      <p:sp>
        <p:nvSpPr>
          <p:cNvPr id="28" name="文本框 27"/>
          <p:cNvSpPr txBox="1"/>
          <p:nvPr/>
        </p:nvSpPr>
        <p:spPr>
          <a:xfrm>
            <a:off x="1769110" y="2990215"/>
            <a:ext cx="3033395" cy="2245360"/>
          </a:xfrm>
          <a:prstGeom prst="rect">
            <a:avLst/>
          </a:prstGeom>
          <a:noFill/>
        </p:spPr>
        <p:txBody>
          <a:bodyPr wrap="square" rtlCol="0">
            <a:spAutoFit/>
          </a:bodyPr>
          <a:lstStyle/>
          <a:p>
            <a:pPr algn="just">
              <a:lnSpc>
                <a:spcPct val="125000"/>
              </a:lnSpc>
              <a:buClrTx/>
              <a:buSzTx/>
              <a:buFontTx/>
            </a:pPr>
            <a:r>
              <a:rPr lang="en-US" altLang="zh-CN" sz="1600"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sz="1600" dirty="0">
                <a:solidFill>
                  <a:schemeClr val="bg2">
                    <a:lumMod val="50000"/>
                  </a:schemeClr>
                </a:solidFill>
                <a:latin typeface="NSimSun" panose="02010609030101010101" pitchFamily="49" charset="-122"/>
                <a:ea typeface="NSimSun" panose="02010609030101010101" pitchFamily="49" charset="-122"/>
              </a:rPr>
              <a:t>是轻量级的头文件库，它在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 Python</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zh-CN" altLang="en-US" sz="1600" dirty="0">
                <a:solidFill>
                  <a:schemeClr val="bg2">
                    <a:lumMod val="50000"/>
                  </a:schemeClr>
                </a:solidFill>
                <a:latin typeface="NSimSun" panose="02010609030101010101" pitchFamily="49" charset="-122"/>
                <a:ea typeface="NSimSun" panose="02010609030101010101" pitchFamily="49" charset="-122"/>
              </a:rPr>
              <a:t>中公开</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 C++ </a:t>
            </a:r>
            <a:r>
              <a:rPr lang="zh-CN" altLang="en-US" sz="1600" dirty="0">
                <a:solidFill>
                  <a:schemeClr val="bg2">
                    <a:lumMod val="50000"/>
                  </a:schemeClr>
                </a:solidFill>
                <a:latin typeface="NSimSun" panose="02010609030101010101" pitchFamily="49" charset="-122"/>
                <a:ea typeface="NSimSun" panose="02010609030101010101" pitchFamily="49" charset="-122"/>
              </a:rPr>
              <a:t>类型，反之亦然，主要用于创建现有</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C++ </a:t>
            </a:r>
            <a:r>
              <a:rPr lang="zh-CN" altLang="en-US" sz="1600" dirty="0">
                <a:solidFill>
                  <a:schemeClr val="bg2">
                    <a:lumMod val="50000"/>
                  </a:schemeClr>
                </a:solidFill>
                <a:latin typeface="NSimSun" panose="02010609030101010101" pitchFamily="49" charset="-122"/>
                <a:ea typeface="NSimSun" panose="02010609030101010101" pitchFamily="49" charset="-122"/>
              </a:rPr>
              <a:t>代码的</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lang="en-US" altLang="zh-CN" sz="1600" dirty="0">
                <a:solidFill>
                  <a:schemeClr val="bg2">
                    <a:lumMod val="50000"/>
                  </a:schemeClr>
                </a:solidFill>
                <a:latin typeface="NSimSun" panose="02010609030101010101" pitchFamily="49" charset="-122"/>
                <a:ea typeface="NSimSun" panose="02010609030101010101" pitchFamily="49" charset="-122"/>
              </a:rPr>
              <a:t> </a:t>
            </a:r>
            <a:r>
              <a:rPr lang="zh-CN" altLang="en-US" sz="1600" dirty="0">
                <a:solidFill>
                  <a:schemeClr val="bg2">
                    <a:lumMod val="50000"/>
                  </a:schemeClr>
                </a:solidFill>
                <a:latin typeface="NSimSun" panose="02010609030101010101" pitchFamily="49" charset="-122"/>
                <a:ea typeface="NSimSun" panose="02010609030101010101" pitchFamily="49" charset="-122"/>
              </a:rPr>
              <a:t>绑定。我们的算法可以通过</a:t>
            </a:r>
            <a:r>
              <a:rPr lang="en-US" altLang="zh-CN" sz="1600" dirty="0" err="1">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sz="1600" dirty="0">
                <a:solidFill>
                  <a:schemeClr val="bg2">
                    <a:lumMod val="50000"/>
                  </a:schemeClr>
                </a:solidFill>
                <a:latin typeface="NSimSun" panose="02010609030101010101" pitchFamily="49" charset="-122"/>
                <a:ea typeface="NSimSun" panose="02010609030101010101" pitchFamily="49" charset="-122"/>
              </a:rPr>
              <a:t>传入图的基类数据，与</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sz="1600" dirty="0">
                <a:solidFill>
                  <a:schemeClr val="bg2">
                    <a:lumMod val="50000"/>
                  </a:schemeClr>
                </a:solidFill>
                <a:latin typeface="NSimSun" panose="02010609030101010101" pitchFamily="49" charset="-122"/>
                <a:ea typeface="NSimSun" panose="02010609030101010101" pitchFamily="49" charset="-122"/>
              </a:rPr>
              <a:t>实现了很好的兼容性。</a:t>
            </a:r>
          </a:p>
        </p:txBody>
      </p:sp>
      <p:pic>
        <p:nvPicPr>
          <p:cNvPr id="3" name="图片 2"/>
          <p:cNvPicPr>
            <a:picLocks noChangeAspect="1"/>
          </p:cNvPicPr>
          <p:nvPr/>
        </p:nvPicPr>
        <p:blipFill>
          <a:blip r:embed="rId4"/>
          <a:stretch>
            <a:fillRect/>
          </a:stretch>
        </p:blipFill>
        <p:spPr>
          <a:xfrm>
            <a:off x="5965825" y="1946910"/>
            <a:ext cx="6031230" cy="3356610"/>
          </a:xfrm>
          <a:prstGeom prst="rect">
            <a:avLst/>
          </a:prstGeom>
        </p:spPr>
      </p:pic>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sp>
        <p:nvSpPr>
          <p:cNvPr id="5" name="灯片编号占位符 1">
            <a:extLst>
              <a:ext uri="{FF2B5EF4-FFF2-40B4-BE49-F238E27FC236}">
                <a16:creationId xmlns:a16="http://schemas.microsoft.com/office/drawing/2014/main" id="{411D41F6-9FC9-C062-6844-64F0887586B2}"/>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任意多边形 34"/>
          <p:cNvSpPr/>
          <p:nvPr/>
        </p:nvSpPr>
        <p:spPr bwMode="auto">
          <a:xfrm rot="453485">
            <a:off x="801643" y="1453187"/>
            <a:ext cx="4865280" cy="4869958"/>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rgbClr val="0053A3"/>
          </a:solidFill>
          <a:ln w="9525">
            <a:noFill/>
            <a:round/>
          </a:ln>
        </p:spPr>
        <p:txBody>
          <a:bodyPr vert="horz" wrap="square" lIns="91408" tIns="45705" rIns="91408" bIns="45705" numCol="1" anchor="t" anchorCtr="0" compatLnSpc="1">
            <a:noAutofit/>
          </a:bodyPr>
          <a:lstStyle/>
          <a:p>
            <a:pPr defTabSz="609600"/>
            <a:endParaRPr lang="zh-CN" altLang="en-US" sz="1705">
              <a:solidFill>
                <a:prstClr val="black"/>
              </a:solidFill>
              <a:latin typeface="Calibri" panose="020F0502020204030204"/>
              <a:ea typeface="等线" panose="02010600030101010101" charset="-122"/>
            </a:endParaRPr>
          </a:p>
        </p:txBody>
      </p:sp>
      <p:sp>
        <p:nvSpPr>
          <p:cNvPr id="27" name="文本框 26"/>
          <p:cNvSpPr txBox="1"/>
          <p:nvPr/>
        </p:nvSpPr>
        <p:spPr>
          <a:xfrm>
            <a:off x="1880383" y="2624501"/>
            <a:ext cx="2707793" cy="497957"/>
          </a:xfrm>
          <a:prstGeom prst="rect">
            <a:avLst/>
          </a:prstGeom>
          <a:noFill/>
        </p:spPr>
        <p:txBody>
          <a:bodyPr wrap="none" rtlCol="0">
            <a:spAutoFit/>
          </a:bodyPr>
          <a:lstStyle/>
          <a:p>
            <a:pPr algn="ctr">
              <a:lnSpc>
                <a:spcPct val="12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GPU</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共享内存规约</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17583" y="3235033"/>
            <a:ext cx="3033395" cy="1603068"/>
          </a:xfrm>
          <a:prstGeom prst="rect">
            <a:avLst/>
          </a:prstGeom>
          <a:noFill/>
        </p:spPr>
        <p:txBody>
          <a:bodyPr wrap="square" rtlCol="0">
            <a:spAutoFit/>
          </a:bodyPr>
          <a:lstStyle/>
          <a:p>
            <a:pPr algn="just">
              <a:lnSpc>
                <a:spcPct val="125000"/>
              </a:lnSpc>
              <a:buClrTx/>
              <a:buSzTx/>
              <a:buFontTx/>
            </a:pPr>
            <a:r>
              <a:rPr lang="zh-CN" altLang="en-US" sz="1600" dirty="0">
                <a:solidFill>
                  <a:schemeClr val="bg2">
                    <a:lumMod val="50000"/>
                  </a:schemeClr>
                </a:solidFill>
                <a:latin typeface="NSimSun" panose="02010609030101010101" pitchFamily="49" charset="-122"/>
                <a:ea typeface="NSimSun" panose="02010609030101010101" pitchFamily="49" charset="-122"/>
              </a:rPr>
              <a:t>共享内存规约利用低延迟共享内存减少全局内存访问和同步开销，在</a:t>
            </a:r>
            <a:r>
              <a:rPr lang="en-US" altLang="zh-CN" sz="16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GPU</a:t>
            </a:r>
            <a:r>
              <a:rPr lang="zh-CN" altLang="en-US" sz="1600" dirty="0">
                <a:solidFill>
                  <a:schemeClr val="bg2">
                    <a:lumMod val="50000"/>
                  </a:schemeClr>
                </a:solidFill>
                <a:latin typeface="NSimSun" panose="02010609030101010101" pitchFamily="49" charset="-122"/>
                <a:ea typeface="NSimSun" panose="02010609030101010101" pitchFamily="49" charset="-122"/>
              </a:rPr>
              <a:t>上加速并行计算，尤其适合处理稀疏图中邻居节点多的数据聚合任务。</a:t>
            </a:r>
          </a:p>
        </p:txBody>
      </p:sp>
      <p:sp>
        <p:nvSpPr>
          <p:cNvPr id="2" name="文本框 14"/>
          <p:cNvSpPr txBox="1"/>
          <p:nvPr/>
        </p:nvSpPr>
        <p:spPr>
          <a:xfrm>
            <a:off x="1417468"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解决</a:t>
            </a: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方案</a:t>
            </a:r>
          </a:p>
        </p:txBody>
      </p:sp>
      <p:pic>
        <p:nvPicPr>
          <p:cNvPr id="2050" name="Picture 2" descr="GPU 共享内存bank冲突(shared memory bank conflicts) - FindHao"/>
          <p:cNvPicPr>
            <a:picLocks noChangeAspect="1" noChangeArrowheads="1"/>
          </p:cNvPicPr>
          <p:nvPr/>
        </p:nvPicPr>
        <p:blipFill rotWithShape="1">
          <a:blip r:embed="rId4">
            <a:extLst>
              <a:ext uri="{28A0092B-C50C-407E-A947-70E740481C1C}">
                <a14:useLocalDpi xmlns:a14="http://schemas.microsoft.com/office/drawing/2010/main" val="0"/>
              </a:ext>
            </a:extLst>
          </a:blip>
          <a:srcRect t="13550" b="10207"/>
          <a:stretch>
            <a:fillRect/>
          </a:stretch>
        </p:blipFill>
        <p:spPr bwMode="auto">
          <a:xfrm>
            <a:off x="5963686" y="2108933"/>
            <a:ext cx="5789364" cy="327129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1">
            <a:extLst>
              <a:ext uri="{FF2B5EF4-FFF2-40B4-BE49-F238E27FC236}">
                <a16:creationId xmlns:a16="http://schemas.microsoft.com/office/drawing/2014/main" id="{CB4D8F97-584A-0349-A6A3-0DBA048C59E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04</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rPr>
              <a:t>可行性分析</a:t>
            </a: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pic>
        <p:nvPicPr>
          <p:cNvPr id="3"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577" y="885768"/>
            <a:ext cx="5212124" cy="5491345"/>
          </a:xfrm>
          <a:prstGeom prst="rect">
            <a:avLst/>
          </a:prstGeom>
        </p:spPr>
      </p:pic>
      <p:sp>
        <p:nvSpPr>
          <p:cNvPr id="6" name="TextBox 5"/>
          <p:cNvSpPr txBox="1"/>
          <p:nvPr/>
        </p:nvSpPr>
        <p:spPr>
          <a:xfrm>
            <a:off x="1005524" y="1706783"/>
            <a:ext cx="4822252" cy="3854132"/>
          </a:xfrm>
          <a:prstGeom prst="rect">
            <a:avLst/>
          </a:prstGeom>
          <a:noFill/>
        </p:spPr>
        <p:txBody>
          <a:bodyPr wrap="square" rtlCol="0">
            <a:spAutoFit/>
          </a:bodyPr>
          <a:lstStyle/>
          <a:p>
            <a:pPr>
              <a:lnSpc>
                <a:spcPct val="114000"/>
              </a:lnSpc>
            </a:pPr>
            <a:r>
              <a:rPr lang="zh-CN" altLang="en-US" dirty="0">
                <a:latin typeface="NSimSun" panose="02010609030101010101" pitchFamily="49" charset="-122"/>
                <a:ea typeface="NSimSun" panose="02010609030101010101" pitchFamily="49" charset="-122"/>
              </a:rPr>
              <a:t>整体架构如右图所示，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可以利用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Pybind11</a:t>
            </a:r>
            <a:r>
              <a:rPr lang="zh-CN" altLang="en-US" dirty="0">
                <a:latin typeface="NSimSun" panose="02010609030101010101" pitchFamily="49" charset="-122"/>
                <a:ea typeface="NSimSun" panose="02010609030101010101" pitchFamily="49" charset="-122"/>
              </a:rPr>
              <a:t>将</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接口与底层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C++/CUDA</a:t>
            </a:r>
            <a:r>
              <a:rPr lang="zh-CN" altLang="en-US" dirty="0">
                <a:latin typeface="NSimSun" panose="02010609030101010101" pitchFamily="49" charset="-122"/>
                <a:ea typeface="NSimSun" panose="02010609030101010101" pitchFamily="49" charset="-122"/>
              </a:rPr>
              <a:t>代码高效</a:t>
            </a:r>
            <a:r>
              <a:rPr lang="zh-CN" altLang="en-US" dirty="0">
                <a:latin typeface="Times New Roman" panose="02020603050405020304" pitchFamily="18" charset="0"/>
                <a:ea typeface="NSimSun" panose="02010609030101010101" pitchFamily="49" charset="-122"/>
                <a:cs typeface="Times New Roman" panose="02020603050405020304" pitchFamily="18" charset="0"/>
              </a:rPr>
              <a:t>结合</a:t>
            </a:r>
            <a:r>
              <a:rPr lang="zh-CN" altLang="en-US" dirty="0">
                <a:latin typeface="NSimSun" panose="02010609030101010101" pitchFamily="49" charset="-122"/>
                <a:ea typeface="NSimSun" panose="02010609030101010101" pitchFamily="49" charset="-122"/>
              </a:rPr>
              <a:t>，实现</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加速。</a:t>
            </a:r>
            <a:endParaRPr lang="en-US" altLang="zh-CN" dirty="0">
              <a:latin typeface="NSimSun" panose="02010609030101010101" pitchFamily="49" charset="-122"/>
              <a:ea typeface="NSimSun" panose="02010609030101010101" pitchFamily="49" charset="-122"/>
            </a:endParaRPr>
          </a:p>
          <a:p>
            <a:pPr>
              <a:lnSpc>
                <a:spcPct val="114000"/>
              </a:lnSpc>
            </a:pPr>
            <a:endParaRPr lang="en-US" altLang="zh-CN" dirty="0">
              <a:latin typeface="NSimSun" panose="02010609030101010101" pitchFamily="49" charset="-122"/>
              <a:ea typeface="NSimSun" panose="02010609030101010101" pitchFamily="49" charset="-122"/>
            </a:endParaRPr>
          </a:p>
          <a:p>
            <a:pPr>
              <a:lnSpc>
                <a:spcPct val="114000"/>
              </a:lnSpc>
            </a:pPr>
            <a:r>
              <a:rPr lang="zh-CN" altLang="en-US" dirty="0">
                <a:latin typeface="NSimSun" panose="02010609030101010101" pitchFamily="49" charset="-122"/>
                <a:ea typeface="NSimSun" panose="02010609030101010101" pitchFamily="49" charset="-122"/>
              </a:rPr>
              <a:t>具体实现如下：</a:t>
            </a:r>
          </a:p>
          <a:p>
            <a:pPr>
              <a:lnSpc>
                <a:spcPct val="114000"/>
              </a:lnSpc>
            </a:pPr>
            <a:r>
              <a:rPr lang="en-US" altLang="zh-CN" dirty="0">
                <a:latin typeface="NSimSun" panose="02010609030101010101" pitchFamily="49" charset="-122"/>
                <a:ea typeface="NSimSun" panose="02010609030101010101" pitchFamily="49" charset="-122"/>
              </a:rPr>
              <a:t>1. </a:t>
            </a:r>
            <a:r>
              <a:rPr lang="zh-CN" altLang="en-US" dirty="0">
                <a:latin typeface="NSimSun" panose="02010609030101010101" pitchFamily="49" charset="-122"/>
                <a:ea typeface="NSimSun" panose="02010609030101010101" pitchFamily="49" charset="-122"/>
              </a:rPr>
              <a:t>数据接口：通过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Graph Container</a:t>
            </a:r>
            <a:r>
              <a:rPr lang="zh-CN" altLang="en-US" dirty="0">
                <a:latin typeface="NSimSun" panose="02010609030101010101" pitchFamily="49" charset="-122"/>
                <a:ea typeface="NSimSun" panose="02010609030101010101" pitchFamily="49" charset="-122"/>
              </a:rPr>
              <a:t>模块，图数据可在</a:t>
            </a:r>
            <a:r>
              <a:rPr lang="en-US" altLang="zh-CN" dirty="0">
                <a:latin typeface="NSimSun" panose="02010609030101010101" pitchFamily="49" charset="-122"/>
                <a:ea typeface="NSimSun" panose="02010609030101010101" pitchFamily="49" charset="-122"/>
              </a:rPr>
              <a:t>CPU</a:t>
            </a:r>
            <a:r>
              <a:rPr lang="zh-CN" altLang="en-US" dirty="0">
                <a:latin typeface="NSimSun" panose="02010609030101010101" pitchFamily="49" charset="-122"/>
                <a:ea typeface="NSimSun" panose="02010609030101010101" pitchFamily="49" charset="-122"/>
              </a:rPr>
              <a:t>与</a:t>
            </a:r>
            <a:r>
              <a:rPr lang="en-US" altLang="zh-CN" dirty="0">
                <a:latin typeface="NSimSun" panose="02010609030101010101" pitchFamily="49" charset="-122"/>
                <a:ea typeface="NSimSun" panose="02010609030101010101" pitchFamily="49" charset="-122"/>
              </a:rPr>
              <a:t>GPU</a:t>
            </a:r>
            <a:r>
              <a:rPr lang="zh-CN" altLang="en-US" dirty="0">
                <a:latin typeface="NSimSun" panose="02010609030101010101" pitchFamily="49" charset="-122"/>
                <a:ea typeface="NSimSun" panose="02010609030101010101" pitchFamily="49" charset="-122"/>
              </a:rPr>
              <a:t>之间高效传输。</a:t>
            </a:r>
          </a:p>
          <a:p>
            <a:pPr>
              <a:lnSpc>
                <a:spcPct val="114000"/>
              </a:lnSpc>
            </a:pPr>
            <a:r>
              <a:rPr lang="en-US" altLang="zh-CN" dirty="0">
                <a:latin typeface="NSimSun" panose="02010609030101010101" pitchFamily="49" charset="-122"/>
                <a:ea typeface="NSimSun" panose="02010609030101010101" pitchFamily="49" charset="-122"/>
              </a:rPr>
              <a:t>2. </a:t>
            </a:r>
            <a:r>
              <a:rPr lang="zh-CN" altLang="en-US" dirty="0">
                <a:latin typeface="NSimSun" panose="02010609030101010101" pitchFamily="49" charset="-122"/>
                <a:ea typeface="NSimSun" panose="02010609030101010101" pitchFamily="49" charset="-122"/>
              </a:rPr>
              <a:t>计算核心：网络分析函数模块使用</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rPr>
              <a:t>实现图算法（如</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 constraint</a:t>
            </a:r>
            <a:r>
              <a:rPr lang="zh-CN" altLang="en-US" dirty="0">
                <a:latin typeface="NSimSun" panose="02010609030101010101" pitchFamily="49" charset="-122"/>
                <a:ea typeface="NSimSun" panose="02010609030101010101" pitchFamily="49" charset="-122"/>
              </a:rPr>
              <a:t>等）的并行化，充分发挥</a:t>
            </a:r>
            <a:r>
              <a:rPr lang="en-US" altLang="zh-CN" dirty="0">
                <a:latin typeface="NSimSun" panose="02010609030101010101" pitchFamily="49" charset="-122"/>
                <a:ea typeface="NSimSun" panose="02010609030101010101" pitchFamily="49" charset="-122"/>
              </a:rPr>
              <a:t>GPU</a:t>
            </a:r>
            <a:r>
              <a:rPr lang="zh-CN" altLang="en-US" dirty="0">
                <a:latin typeface="NSimSun" panose="02010609030101010101" pitchFamily="49" charset="-122"/>
                <a:ea typeface="NSimSun" panose="02010609030101010101" pitchFamily="49" charset="-122"/>
              </a:rPr>
              <a:t>的强大计算能力。</a:t>
            </a:r>
          </a:p>
          <a:p>
            <a:pPr>
              <a:lnSpc>
                <a:spcPct val="114000"/>
              </a:lnSpc>
            </a:pPr>
            <a:r>
              <a:rPr lang="en-US" altLang="zh-CN" dirty="0">
                <a:latin typeface="NSimSun" panose="02010609030101010101" pitchFamily="49" charset="-122"/>
                <a:ea typeface="NSimSun" panose="02010609030101010101" pitchFamily="49" charset="-122"/>
              </a:rPr>
              <a:t>3. </a:t>
            </a:r>
            <a:r>
              <a:rPr lang="zh-CN" altLang="en-US" dirty="0">
                <a:latin typeface="NSimSun" panose="02010609030101010101" pitchFamily="49" charset="-122"/>
                <a:ea typeface="NSimSun" panose="02010609030101010101" pitchFamily="49" charset="-122"/>
              </a:rPr>
              <a:t>用户端：用户通过</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Python</a:t>
            </a:r>
            <a:r>
              <a:rPr lang="zh-CN" altLang="en-US" dirty="0">
                <a:latin typeface="NSimSun" panose="02010609030101010101" pitchFamily="49" charset="-122"/>
                <a:ea typeface="NSimSun" panose="02010609030101010101" pitchFamily="49" charset="-122"/>
              </a:rPr>
              <a:t>接口调用，无需关心底层</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GPU</a:t>
            </a:r>
            <a:r>
              <a:rPr lang="zh-CN" altLang="en-US" dirty="0">
                <a:latin typeface="NSimSun" panose="02010609030101010101" pitchFamily="49" charset="-122"/>
                <a:ea typeface="NSimSun" panose="02010609030101010101" pitchFamily="49" charset="-122"/>
              </a:rPr>
              <a:t>实现，保持</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rPr>
              <a:t>的易用性。</a:t>
            </a:r>
          </a:p>
        </p:txBody>
      </p:sp>
      <p:sp>
        <p:nvSpPr>
          <p:cNvPr id="7"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sp>
        <p:nvSpPr>
          <p:cNvPr id="4" name="灯片编号占位符 1">
            <a:extLst>
              <a:ext uri="{FF2B5EF4-FFF2-40B4-BE49-F238E27FC236}">
                <a16:creationId xmlns:a16="http://schemas.microsoft.com/office/drawing/2014/main" id="{56FB07E1-AFD3-2180-7265-F6EEFCD97281}"/>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18</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TextBox 1"/>
          <p:cNvSpPr txBox="1"/>
          <p:nvPr/>
        </p:nvSpPr>
        <p:spPr>
          <a:xfrm>
            <a:off x="782846" y="1283020"/>
            <a:ext cx="3966359" cy="369332"/>
          </a:xfrm>
          <a:prstGeom prst="rect">
            <a:avLst/>
          </a:prstGeom>
          <a:noFill/>
        </p:spPr>
        <p:txBody>
          <a:bodyPr wrap="square" rtlCol="0">
            <a:spAutoFit/>
          </a:bodyPr>
          <a:lstStyle/>
          <a:p>
            <a:r>
              <a:rPr lang="zh-CN" altLang="en-US" dirty="0">
                <a:latin typeface="NSimSun" panose="02010609030101010101" pitchFamily="49" charset="-122"/>
                <a:ea typeface="NSimSun" panose="02010609030101010101" pitchFamily="49" charset="-122"/>
                <a:cs typeface="Menlo" panose="020B0609030804020204" pitchFamily="49" charset="0"/>
              </a:rPr>
              <a:t>我们计划使用这些数据集进行测试</a:t>
            </a:r>
            <a:endParaRPr lang="en-US" altLang="zh-CN" dirty="0">
              <a:latin typeface="NSimSun" panose="02010609030101010101" pitchFamily="49" charset="-122"/>
              <a:ea typeface="NSimSun" panose="02010609030101010101" pitchFamily="49"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2081504032"/>
              </p:ext>
            </p:extLst>
          </p:nvPr>
        </p:nvGraphicFramePr>
        <p:xfrm>
          <a:off x="1038670" y="2413518"/>
          <a:ext cx="10722080" cy="2910840"/>
        </p:xfrm>
        <a:graphic>
          <a:graphicData uri="http://schemas.openxmlformats.org/drawingml/2006/table">
            <a:tbl>
              <a:tblPr firstRow="1" bandRow="1">
                <a:tableStyleId>{5C22544A-7EE6-4342-B048-85BDC9FD1C3A}</a:tableStyleId>
              </a:tblPr>
              <a:tblGrid>
                <a:gridCol w="1490774">
                  <a:extLst>
                    <a:ext uri="{9D8B030D-6E8A-4147-A177-3AD203B41FA5}">
                      <a16:colId xmlns:a16="http://schemas.microsoft.com/office/drawing/2014/main" val="20000"/>
                    </a:ext>
                  </a:extLst>
                </a:gridCol>
                <a:gridCol w="2267945">
                  <a:extLst>
                    <a:ext uri="{9D8B030D-6E8A-4147-A177-3AD203B41FA5}">
                      <a16:colId xmlns:a16="http://schemas.microsoft.com/office/drawing/2014/main" val="20001"/>
                    </a:ext>
                  </a:extLst>
                </a:gridCol>
                <a:gridCol w="2268429">
                  <a:extLst>
                    <a:ext uri="{9D8B030D-6E8A-4147-A177-3AD203B41FA5}">
                      <a16:colId xmlns:a16="http://schemas.microsoft.com/office/drawing/2014/main" val="20002"/>
                    </a:ext>
                  </a:extLst>
                </a:gridCol>
                <a:gridCol w="2260886">
                  <a:extLst>
                    <a:ext uri="{9D8B030D-6E8A-4147-A177-3AD203B41FA5}">
                      <a16:colId xmlns:a16="http://schemas.microsoft.com/office/drawing/2014/main" val="20003"/>
                    </a:ext>
                  </a:extLst>
                </a:gridCol>
                <a:gridCol w="2434046">
                  <a:extLst>
                    <a:ext uri="{9D8B030D-6E8A-4147-A177-3AD203B41FA5}">
                      <a16:colId xmlns:a16="http://schemas.microsoft.com/office/drawing/2014/main" val="20004"/>
                    </a:ext>
                  </a:extLst>
                </a:gridCol>
              </a:tblGrid>
              <a:tr h="370840">
                <a:tc>
                  <a:txBody>
                    <a:bodyPr/>
                    <a:lstStyle/>
                    <a:p>
                      <a:endParaRPr lang="en-US" sz="1600" b="1"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ca-</a:t>
                      </a:r>
                      <a:r>
                        <a:rPr lang="en-US" sz="1600" dirty="0" err="1">
                          <a:solidFill>
                            <a:schemeClr val="bg1"/>
                          </a:solidFill>
                          <a:effectLst/>
                          <a:latin typeface="Times New Roman" panose="02020603050405020304" pitchFamily="18" charset="0"/>
                          <a:cs typeface="Times New Roman" panose="02020603050405020304" pitchFamily="18" charset="0"/>
                        </a:rPr>
                        <a:t>HepTh</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lastfm_asia_edges</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ca-</a:t>
                      </a:r>
                      <a:r>
                        <a:rPr lang="en-US" sz="1600" b="1" dirty="0" err="1">
                          <a:solidFill>
                            <a:schemeClr val="bg1"/>
                          </a:solidFill>
                          <a:effectLst/>
                          <a:latin typeface="Times New Roman" panose="02020603050405020304" pitchFamily="18" charset="0"/>
                          <a:cs typeface="Times New Roman" panose="02020603050405020304" pitchFamily="18" charset="0"/>
                        </a:rPr>
                        <a:t>CondMat</a:t>
                      </a:r>
                      <a:endParaRPr lang="en-US" sz="1600" b="1"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ca-</a:t>
                      </a:r>
                      <a:r>
                        <a:rPr lang="en-US" sz="1600" dirty="0" err="1">
                          <a:solidFill>
                            <a:schemeClr val="bg1"/>
                          </a:solidFill>
                          <a:latin typeface="Times New Roman" panose="02020603050405020304" pitchFamily="18" charset="0"/>
                          <a:cs typeface="Times New Roman" panose="02020603050405020304" pitchFamily="18" charset="0"/>
                        </a:rPr>
                        <a:t>HepPh</a:t>
                      </a:r>
                      <a:endParaRPr lang="en-US" sz="16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来自美国高能物理理论</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Theory, </a:t>
                      </a:r>
                      <a:r>
                        <a:rPr lang="en-US" sz="1600" dirty="0" err="1">
                          <a:latin typeface="Times New Roman" panose="02020603050405020304" pitchFamily="18" charset="0"/>
                          <a:cs typeface="Times New Roman" panose="02020603050405020304" pitchFamily="18" charset="0"/>
                        </a:rPr>
                        <a:t>HepTh</a:t>
                      </a:r>
                      <a:r>
                        <a:rPr lang="en-US" sz="1600" dirty="0">
                          <a:latin typeface="Times New Roman" panose="02020603050405020304" pitchFamily="18" charset="0"/>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领域的论文共同作者网络。节点表示作者，边表示两位作者之间曾共同发表过学术论文。</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sz="1600" dirty="0" err="1">
                          <a:latin typeface="Times New Roman" panose="02020603050405020304" pitchFamily="18" charset="0"/>
                          <a:ea typeface="宋体" panose="02010600030101010101" pitchFamily="2" charset="-122"/>
                          <a:cs typeface="Times New Roman" panose="02020603050405020304" pitchFamily="18" charset="0"/>
                        </a:rPr>
                        <a:t>Last.fm</a:t>
                      </a:r>
                      <a:r>
                        <a:rPr lang="en-US"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的亚洲用户社交网络数据集。节点表示用户，边表示用户间的好友关系。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来自于</a:t>
                      </a:r>
                      <a:r>
                        <a:rPr lang="en-US" altLang="zh-CN" sz="1600" dirty="0" err="1">
                          <a:solidFill>
                            <a:srgbClr val="0E0E0E"/>
                          </a:solidFill>
                          <a:effectLst/>
                          <a:latin typeface="Times New Roman" panose="02020603050405020304" pitchFamily="18" charset="0"/>
                          <a:cs typeface="Times New Roman" panose="02020603050405020304" pitchFamily="18" charset="0"/>
                        </a:rPr>
                        <a:t>arXiv</a:t>
                      </a: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凝聚态物理</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en-US" altLang="zh-CN" sz="1600" dirty="0">
                          <a:solidFill>
                            <a:srgbClr val="0E0E0E"/>
                          </a:solidFill>
                          <a:effectLst/>
                          <a:latin typeface="Times New Roman" panose="02020603050405020304" pitchFamily="18" charset="0"/>
                          <a:cs typeface="Times New Roman" panose="02020603050405020304" pitchFamily="18" charset="0"/>
                        </a:rPr>
                        <a:t>Condensed Matter Physics, </a:t>
                      </a:r>
                      <a:r>
                        <a:rPr lang="en-US" altLang="zh-CN" sz="1600" dirty="0" err="1">
                          <a:solidFill>
                            <a:srgbClr val="0E0E0E"/>
                          </a:solidFill>
                          <a:effectLst/>
                          <a:latin typeface="Times New Roman" panose="02020603050405020304" pitchFamily="18" charset="0"/>
                          <a:cs typeface="Times New Roman" panose="02020603050405020304" pitchFamily="18" charset="0"/>
                        </a:rPr>
                        <a:t>CondMat</a:t>
                      </a:r>
                      <a:r>
                        <a:rPr lang="zh-CN" altLang="en-US" sz="1600" dirty="0">
                          <a:solidFill>
                            <a:srgbClr val="0E0E0E"/>
                          </a:solidFill>
                          <a:effectLst/>
                          <a:latin typeface="Times New Roman" panose="02020603050405020304" pitchFamily="18" charset="0"/>
                          <a:cs typeface="Times New Roman" panose="02020603050405020304" pitchFamily="18" charset="0"/>
                        </a:rPr>
                        <a:t>）</a:t>
                      </a:r>
                      <a:r>
                        <a:rPr lang="zh-CN" altLang="en-US"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分区的共同作者网络。节点是作者，边表示共同发表论文的关系。</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a:t>
                      </a:r>
                      <a:r>
                        <a:rPr lang="en-US" sz="1600" dirty="0" err="1">
                          <a:latin typeface="Times New Roman" panose="02020603050405020304" pitchFamily="18" charset="0"/>
                          <a:cs typeface="Times New Roman" panose="02020603050405020304" pitchFamily="18" charset="0"/>
                        </a:rPr>
                        <a:t>arXiv</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高能物理</a:t>
                      </a:r>
                      <a:r>
                        <a:rPr lang="en-US" altLang="zh-CN" sz="1600" dirty="0">
                          <a:latin typeface="NSimSun" panose="02010609030101010101" pitchFamily="49" charset="-122"/>
                          <a:ea typeface="NSimSun" panose="02010609030101010101" pitchFamily="49" charset="-122"/>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现象学</a:t>
                      </a:r>
                      <a:r>
                        <a:rPr lang="zh-CN" altLang="en-US"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High Energy Physics - Phenomenology, </a:t>
                      </a:r>
                      <a:r>
                        <a:rPr lang="en-US" sz="1600" dirty="0" err="1">
                          <a:latin typeface="Times New Roman" panose="02020603050405020304" pitchFamily="18" charset="0"/>
                          <a:cs typeface="Times New Roman" panose="02020603050405020304" pitchFamily="18" charset="0"/>
                        </a:rPr>
                        <a:t>HepPh）</a:t>
                      </a:r>
                      <a:r>
                        <a:rPr lang="en-US" sz="1600" dirty="0" err="1">
                          <a:latin typeface="NSimSun" panose="02010609030101010101" pitchFamily="49" charset="-122"/>
                          <a:ea typeface="NSimSun" panose="02010609030101010101" pitchFamily="49" charset="-122"/>
                          <a:cs typeface="Times New Roman" panose="02020603050405020304" pitchFamily="18" charset="0"/>
                        </a:rPr>
                        <a:t>领域</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的论文合作网络。节点代表作者，边代表共同作者关系。</a:t>
                      </a: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9,877</a:t>
                      </a:r>
                    </a:p>
                  </a:txBody>
                  <a:tcPr/>
                </a:tc>
                <a:tc>
                  <a:txBody>
                    <a:bodyPr/>
                    <a:lstStyle/>
                    <a:p>
                      <a:r>
                        <a:rPr lang="en-US" sz="1600" dirty="0">
                          <a:latin typeface="Times New Roman" panose="02020603050405020304" pitchFamily="18" charset="0"/>
                          <a:cs typeface="Times New Roman" panose="02020603050405020304" pitchFamily="18" charset="0"/>
                        </a:rPr>
                        <a:t>7,624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23,133</a:t>
                      </a:r>
                    </a:p>
                  </a:txBody>
                  <a:tcPr/>
                </a:tc>
                <a:tc>
                  <a:txBody>
                    <a:bodyPr/>
                    <a:lstStyle/>
                    <a:p>
                      <a:r>
                        <a:rPr lang="en-US" sz="1600" dirty="0">
                          <a:latin typeface="Times New Roman" panose="02020603050405020304" pitchFamily="18" charset="0"/>
                          <a:cs typeface="Times New Roman" panose="02020603050405020304" pitchFamily="18" charset="0"/>
                        </a:rPr>
                        <a:t>12,008</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25,998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27,806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93,497</a:t>
                      </a:r>
                    </a:p>
                  </a:txBody>
                  <a:tcPr/>
                </a:tc>
                <a:tc>
                  <a:txBody>
                    <a:bodyPr/>
                    <a:lstStyle/>
                    <a:p>
                      <a:r>
                        <a:rPr lang="en-US" sz="1600" dirty="0">
                          <a:latin typeface="Times New Roman" panose="02020603050405020304" pitchFamily="18" charset="0"/>
                          <a:cs typeface="Times New Roman" panose="02020603050405020304" pitchFamily="18" charset="0"/>
                        </a:rPr>
                        <a:t>118,521</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789930" y="1879165"/>
            <a:ext cx="3966359"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NSimSun" panose="02010609030101010101" pitchFamily="49" charset="-122"/>
                <a:ea typeface="NSimSun" panose="02010609030101010101" pitchFamily="49" charset="-122"/>
                <a:cs typeface="Menlo" panose="020B0609030804020204" pitchFamily="49" charset="0"/>
              </a:rPr>
              <a:t>无向图</a:t>
            </a:r>
            <a:endParaRPr lang="en-US" altLang="zh-CN" dirty="0">
              <a:latin typeface="NSimSun" panose="02010609030101010101" pitchFamily="49" charset="-122"/>
              <a:ea typeface="NSimSun" panose="02010609030101010101" pitchFamily="49" charset="-122"/>
            </a:endParaRPr>
          </a:p>
        </p:txBody>
      </p:sp>
      <p:sp>
        <p:nvSpPr>
          <p:cNvPr id="6" name="灯片编号占位符 1">
            <a:extLst>
              <a:ext uri="{FF2B5EF4-FFF2-40B4-BE49-F238E27FC236}">
                <a16:creationId xmlns:a16="http://schemas.microsoft.com/office/drawing/2014/main" id="{33EA3B99-2B1F-1BCC-3945-786EB343F9D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19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01</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47719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背景与需求分析</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195"/>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graphicFrame>
        <p:nvGraphicFramePr>
          <p:cNvPr id="3" name="Table 2"/>
          <p:cNvGraphicFramePr>
            <a:graphicFrameLocks noGrp="1"/>
          </p:cNvGraphicFramePr>
          <p:nvPr>
            <p:extLst>
              <p:ext uri="{D42A27DB-BD31-4B8C-83A1-F6EECF244321}">
                <p14:modId xmlns:p14="http://schemas.microsoft.com/office/powerpoint/2010/main" val="684964614"/>
              </p:ext>
            </p:extLst>
          </p:nvPr>
        </p:nvGraphicFramePr>
        <p:xfrm>
          <a:off x="965735" y="1555557"/>
          <a:ext cx="10980843" cy="2423160"/>
        </p:xfrm>
        <a:graphic>
          <a:graphicData uri="http://schemas.openxmlformats.org/drawingml/2006/table">
            <a:tbl>
              <a:tblPr firstRow="1" bandRow="1">
                <a:tableStyleId>{5C22544A-7EE6-4342-B048-85BDC9FD1C3A}</a:tableStyleId>
              </a:tblPr>
              <a:tblGrid>
                <a:gridCol w="1373704">
                  <a:extLst>
                    <a:ext uri="{9D8B030D-6E8A-4147-A177-3AD203B41FA5}">
                      <a16:colId xmlns:a16="http://schemas.microsoft.com/office/drawing/2014/main" val="20000"/>
                    </a:ext>
                  </a:extLst>
                </a:gridCol>
                <a:gridCol w="2553195">
                  <a:extLst>
                    <a:ext uri="{9D8B030D-6E8A-4147-A177-3AD203B41FA5}">
                      <a16:colId xmlns:a16="http://schemas.microsoft.com/office/drawing/2014/main" val="20001"/>
                    </a:ext>
                  </a:extLst>
                </a:gridCol>
                <a:gridCol w="2292507">
                  <a:extLst>
                    <a:ext uri="{9D8B030D-6E8A-4147-A177-3AD203B41FA5}">
                      <a16:colId xmlns:a16="http://schemas.microsoft.com/office/drawing/2014/main" val="20002"/>
                    </a:ext>
                  </a:extLst>
                </a:gridCol>
                <a:gridCol w="2518446">
                  <a:extLst>
                    <a:ext uri="{9D8B030D-6E8A-4147-A177-3AD203B41FA5}">
                      <a16:colId xmlns:a16="http://schemas.microsoft.com/office/drawing/2014/main" val="20003"/>
                    </a:ext>
                  </a:extLst>
                </a:gridCol>
                <a:gridCol w="2242991">
                  <a:extLst>
                    <a:ext uri="{9D8B030D-6E8A-4147-A177-3AD203B41FA5}">
                      <a16:colId xmlns:a16="http://schemas.microsoft.com/office/drawing/2014/main" val="20004"/>
                    </a:ext>
                  </a:extLst>
                </a:gridCol>
              </a:tblGrid>
              <a:tr h="370840">
                <a:tc>
                  <a:txBody>
                    <a:bodyPr/>
                    <a:lstStyle/>
                    <a:p>
                      <a:endParaRPr lang="en-US" sz="1600" b="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p2p-Gnutella04</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chemeClr val="bg1"/>
                          </a:solidFill>
                          <a:effectLst/>
                          <a:latin typeface="Times New Roman" panose="02020603050405020304" pitchFamily="18" charset="0"/>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amazon0302</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email-</a:t>
                      </a:r>
                      <a:r>
                        <a:rPr lang="en-US" sz="1600" b="1" dirty="0" err="1">
                          <a:solidFill>
                            <a:schemeClr val="bg1"/>
                          </a:solidFill>
                          <a:effectLst/>
                          <a:latin typeface="Times New Roman" panose="02020603050405020304" pitchFamily="18" charset="0"/>
                          <a:cs typeface="Times New Roman" panose="02020603050405020304" pitchFamily="18" charset="0"/>
                        </a:rPr>
                        <a:t>EuAll</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NSimSun" panose="02010609030101010101" pitchFamily="49" charset="-122"/>
                          <a:ea typeface="NSimSun" panose="02010609030101010101" pitchFamily="49" charset="-122"/>
                          <a:cs typeface="+mn-cs"/>
                        </a:rPr>
                        <a:t>来自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Gnutella</a:t>
                      </a:r>
                      <a:r>
                        <a:rPr lang="en-US" sz="1600" kern="1200" dirty="0">
                          <a:solidFill>
                            <a:schemeClr val="dk1"/>
                          </a:solidFill>
                          <a:effectLst/>
                          <a:latin typeface="NSimSun" panose="02010609030101010101" pitchFamily="49" charset="-122"/>
                          <a:ea typeface="NSimSun" panose="02010609030101010101" pitchFamily="49" charset="-122"/>
                          <a:cs typeface="+mn-cs"/>
                        </a:rPr>
                        <a:t> </a:t>
                      </a:r>
                      <a:r>
                        <a:rPr lang="zh-CN" altLang="en-US" sz="1600" kern="1200" dirty="0">
                          <a:solidFill>
                            <a:schemeClr val="dk1"/>
                          </a:solidFill>
                          <a:effectLst/>
                          <a:latin typeface="NSimSun" panose="02010609030101010101" pitchFamily="49" charset="-122"/>
                          <a:ea typeface="NSimSun" panose="02010609030101010101" pitchFamily="49" charset="-122"/>
                          <a:cs typeface="+mn-cs"/>
                        </a:rPr>
                        <a:t>文件共享网络的对等网络拓扑快照。节点代表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Gnutella</a:t>
                      </a:r>
                      <a:r>
                        <a:rPr lang="en-US" sz="1600" kern="1200" dirty="0">
                          <a:solidFill>
                            <a:schemeClr val="dk1"/>
                          </a:solidFill>
                          <a:effectLst/>
                          <a:latin typeface="NSimSun" panose="02010609030101010101" pitchFamily="49" charset="-122"/>
                          <a:ea typeface="NSimSun" panose="02010609030101010101" pitchFamily="49" charset="-122"/>
                          <a:cs typeface="+mn-cs"/>
                        </a:rPr>
                        <a:t> </a:t>
                      </a:r>
                      <a:r>
                        <a:rPr lang="zh-CN" altLang="en-US" sz="1600" kern="1200" dirty="0">
                          <a:solidFill>
                            <a:schemeClr val="dk1"/>
                          </a:solidFill>
                          <a:effectLst/>
                          <a:latin typeface="NSimSun" panose="02010609030101010101" pitchFamily="49" charset="-122"/>
                          <a:ea typeface="NSimSun" panose="02010609030101010101" pitchFamily="49" charset="-122"/>
                          <a:cs typeface="+mn-cs"/>
                        </a:rPr>
                        <a:t>网络中的主机，边表示主机之间的对等连接（无向）。</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来自已公开的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Enron</a:t>
                      </a:r>
                      <a:r>
                        <a:rPr lang="en-US" sz="1600" dirty="0">
                          <a:latin typeface="NSimSun" panose="02010609030101010101" pitchFamily="49" charset="-122"/>
                          <a:ea typeface="NSimSun" panose="02010609030101010101" pitchFamily="49"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公司内部电子邮件记录。节点代表电子邮件地址，边表示对应的两个地址之间存在过邮件交互。</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该数据集来自 </a:t>
                      </a:r>
                      <a:r>
                        <a:rPr lang="en-US" sz="1600" kern="1200" dirty="0">
                          <a:solidFill>
                            <a:schemeClr val="dk1"/>
                          </a:solidFill>
                          <a:effectLst/>
                          <a:latin typeface="Times New Roman" panose="02020603050405020304" pitchFamily="18" charset="0"/>
                          <a:ea typeface="NSimSun" panose="02010609030101010101" pitchFamily="49" charset="-122"/>
                          <a:cs typeface="Times New Roman" panose="02020603050405020304" pitchFamily="18" charset="0"/>
                        </a:rPr>
                        <a:t>Amazon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的商品共购网络。节点表示商品，若两个商品经常被同一顾客一起购买，则在两者之间建立一条无向边。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effectLst/>
                          <a:latin typeface="NSimSun" panose="02010609030101010101" pitchFamily="49" charset="-122"/>
                          <a:ea typeface="NSimSun" panose="02010609030101010101" pitchFamily="49" charset="-122"/>
                          <a:cs typeface="+mn-cs"/>
                        </a:rPr>
                        <a:t>某研究机构的电子邮件通信网络。节点代表电子邮件地址，边表示存在邮件往来。</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10,876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36,692</a:t>
                      </a: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262,111</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265,214</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39,994</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367,662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899,792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E0E0E"/>
                          </a:solidFill>
                          <a:effectLst/>
                          <a:latin typeface="Times New Roman" panose="02020603050405020304" pitchFamily="18" charset="0"/>
                          <a:cs typeface="Times New Roman" panose="02020603050405020304" pitchFamily="18" charset="0"/>
                        </a:rPr>
                        <a:t>420,045</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782846" y="1197447"/>
            <a:ext cx="1675346" cy="369332"/>
          </a:xfrm>
          <a:prstGeom prst="rect">
            <a:avLst/>
          </a:prstGeom>
          <a:noFill/>
        </p:spPr>
        <p:txBody>
          <a:bodyPr wrap="square" rtlCol="0">
            <a:spAutoFit/>
          </a:bodyPr>
          <a:lstStyle/>
          <a:p>
            <a:pPr marL="285750" indent="-285750">
              <a:buClr>
                <a:srgbClr val="104BA4"/>
              </a:buClr>
              <a:buFont typeface="Wingdings" panose="05000000000000000000" pitchFamily="2" charset="2"/>
              <a:buChar char="q"/>
            </a:pPr>
            <a:r>
              <a:rPr lang="zh-CN" altLang="en-US" dirty="0">
                <a:latin typeface="NSimSun" panose="02010609030101010101" pitchFamily="49" charset="-122"/>
                <a:ea typeface="NSimSun" panose="02010609030101010101" pitchFamily="49" charset="-122"/>
                <a:cs typeface="Menlo" panose="020B0609030804020204" pitchFamily="49" charset="0"/>
              </a:rPr>
              <a:t>有向图</a:t>
            </a:r>
            <a:endParaRPr lang="en-US" altLang="zh-CN" dirty="0">
              <a:latin typeface="NSimSun" panose="02010609030101010101" pitchFamily="49" charset="-122"/>
              <a:ea typeface="NSimSun" panose="02010609030101010101" pitchFamily="49"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2475487156"/>
              </p:ext>
            </p:extLst>
          </p:nvPr>
        </p:nvGraphicFramePr>
        <p:xfrm>
          <a:off x="965735" y="4009615"/>
          <a:ext cx="10980842" cy="2179320"/>
        </p:xfrm>
        <a:graphic>
          <a:graphicData uri="http://schemas.openxmlformats.org/drawingml/2006/table">
            <a:tbl>
              <a:tblPr firstRow="1" bandRow="1">
                <a:tableStyleId>{5C22544A-7EE6-4342-B048-85BDC9FD1C3A}</a:tableStyleId>
              </a:tblPr>
              <a:tblGrid>
                <a:gridCol w="1500732">
                  <a:extLst>
                    <a:ext uri="{9D8B030D-6E8A-4147-A177-3AD203B41FA5}">
                      <a16:colId xmlns:a16="http://schemas.microsoft.com/office/drawing/2014/main" val="20000"/>
                    </a:ext>
                  </a:extLst>
                </a:gridCol>
                <a:gridCol w="3233691">
                  <a:extLst>
                    <a:ext uri="{9D8B030D-6E8A-4147-A177-3AD203B41FA5}">
                      <a16:colId xmlns:a16="http://schemas.microsoft.com/office/drawing/2014/main" val="20001"/>
                    </a:ext>
                  </a:extLst>
                </a:gridCol>
                <a:gridCol w="3051958">
                  <a:extLst>
                    <a:ext uri="{9D8B030D-6E8A-4147-A177-3AD203B41FA5}">
                      <a16:colId xmlns:a16="http://schemas.microsoft.com/office/drawing/2014/main" val="20002"/>
                    </a:ext>
                  </a:extLst>
                </a:gridCol>
                <a:gridCol w="3194461">
                  <a:extLst>
                    <a:ext uri="{9D8B030D-6E8A-4147-A177-3AD203B41FA5}">
                      <a16:colId xmlns:a16="http://schemas.microsoft.com/office/drawing/2014/main" val="20003"/>
                    </a:ext>
                  </a:extLst>
                </a:gridCol>
              </a:tblGrid>
              <a:tr h="370840">
                <a:tc>
                  <a:txBody>
                    <a:bodyPr/>
                    <a:lstStyle/>
                    <a:p>
                      <a:endParaRPr lang="en-US" sz="1600" b="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sz="1600" b="1" dirty="0">
                          <a:solidFill>
                            <a:schemeClr val="bg1"/>
                          </a:solidFill>
                          <a:effectLst/>
                          <a:latin typeface="Times New Roman" panose="02020603050405020304" pitchFamily="18" charset="0"/>
                          <a:cs typeface="Times New Roman" panose="02020603050405020304" pitchFamily="18" charset="0"/>
                        </a:rPr>
                        <a:t>soc-Epinions1</a:t>
                      </a:r>
                      <a:endParaRPr lang="en-US"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b="1" dirty="0">
                          <a:solidFill>
                            <a:schemeClr val="bg1"/>
                          </a:solidFill>
                          <a:effectLst/>
                          <a:latin typeface="Times New Roman" panose="02020603050405020304" pitchFamily="18" charset="0"/>
                          <a:cs typeface="Times New Roman" panose="02020603050405020304" pitchFamily="18" charset="0"/>
                        </a:rPr>
                        <a:t>web-</a:t>
                      </a:r>
                      <a:r>
                        <a:rPr lang="en-US" sz="1600" b="1" dirty="0" err="1">
                          <a:solidFill>
                            <a:schemeClr val="bg1"/>
                          </a:solidFill>
                          <a:effectLst/>
                          <a:latin typeface="Times New Roman" panose="02020603050405020304" pitchFamily="18" charset="0"/>
                          <a:cs typeface="Times New Roman" panose="02020603050405020304" pitchFamily="18" charset="0"/>
                        </a:rPr>
                        <a:t>NotreDame</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solidFill>
                            <a:schemeClr val="bg1"/>
                          </a:solidFill>
                          <a:effectLst/>
                          <a:latin typeface="Times New Roman" panose="02020603050405020304" pitchFamily="18" charset="0"/>
                          <a:cs typeface="Times New Roman" panose="02020603050405020304" pitchFamily="18" charset="0"/>
                        </a:rPr>
                        <a:t>digg</a:t>
                      </a:r>
                      <a:r>
                        <a:rPr lang="en-US" sz="1600" dirty="0">
                          <a:solidFill>
                            <a:schemeClr val="bg1"/>
                          </a:solidFill>
                          <a:effectLst/>
                          <a:latin typeface="Times New Roman" panose="02020603050405020304" pitchFamily="18" charset="0"/>
                          <a:cs typeface="Times New Roman" panose="02020603050405020304" pitchFamily="18" charset="0"/>
                        </a:rPr>
                        <a:t>-friends</a:t>
                      </a:r>
                    </a:p>
                  </a:txBody>
                  <a:tcPr/>
                </a:tc>
                <a:extLst>
                  <a:ext uri="{0D108BD9-81ED-4DB2-BD59-A6C34878D82A}">
                    <a16:rowId xmlns:a16="http://schemas.microsoft.com/office/drawing/2014/main" val="10000"/>
                  </a:ext>
                </a:extLst>
              </a:tr>
              <a:tr h="370840">
                <a:tc>
                  <a:txBody>
                    <a:bodyPr/>
                    <a:lstStyle/>
                    <a:p>
                      <a:r>
                        <a:rPr lang="en-US" sz="1600" b="1" dirty="0">
                          <a:latin typeface="NSimSun" panose="02010609030101010101" pitchFamily="49" charset="-122"/>
                          <a:ea typeface="NSimSun" panose="02010609030101010101" pitchFamily="49" charset="-122"/>
                          <a:cs typeface="Times New Roman" panose="02020603050405020304" pitchFamily="18" charset="0"/>
                        </a:rPr>
                        <a:t>数据集描述</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err="1">
                          <a:latin typeface="Times New Roman" panose="02020603050405020304" pitchFamily="18" charset="0"/>
                          <a:ea typeface="NSimSun" panose="02010609030101010101" pitchFamily="49" charset="-122"/>
                          <a:cs typeface="Times New Roman" panose="02020603050405020304" pitchFamily="18" charset="0"/>
                        </a:rPr>
                        <a:t>Epinions</a:t>
                      </a:r>
                      <a:r>
                        <a:rPr lang="en-US" sz="1600" dirty="0">
                          <a:latin typeface="NSimSun" panose="02010609030101010101" pitchFamily="49" charset="-122"/>
                          <a:ea typeface="NSimSun" panose="02010609030101010101" pitchFamily="49" charset="-122"/>
                          <a:cs typeface="Times New Roman" panose="02020603050405020304" pitchFamily="18" charset="0"/>
                        </a:rPr>
                        <a:t>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（一个消费者点评平台），用户可以对他人的评价信息进行信任标记，从而形成一个有向的“信任”社交网络。</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a:latin typeface="Times New Roman" panose="02020603050405020304" pitchFamily="18" charset="0"/>
                          <a:ea typeface="NSimSun" panose="02010609030101010101" pitchFamily="49" charset="-122"/>
                          <a:cs typeface="Times New Roman" panose="02020603050405020304" pitchFamily="18" charset="0"/>
                        </a:rPr>
                        <a:t>Notre Dame </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大学域名下网页间的超链接网络。节点表示网页，边表示网页之间的超链接。</a:t>
                      </a:r>
                    </a:p>
                  </a:txBody>
                  <a:tcPr/>
                </a:tc>
                <a:tc>
                  <a:txBody>
                    <a:bodyPr/>
                    <a:lstStyle/>
                    <a:p>
                      <a:r>
                        <a:rPr lang="zh-CN" altLang="en-US" sz="1600" dirty="0">
                          <a:latin typeface="NSimSun" panose="02010609030101010101" pitchFamily="49" charset="-122"/>
                          <a:ea typeface="NSimSun" panose="02010609030101010101" pitchFamily="49" charset="-122"/>
                          <a:cs typeface="Times New Roman" panose="02020603050405020304" pitchFamily="18" charset="0"/>
                        </a:rPr>
                        <a:t>来自 </a:t>
                      </a:r>
                      <a:r>
                        <a:rPr lang="en-US" sz="1600" dirty="0">
                          <a:latin typeface="Times New Roman" panose="02020603050405020304" pitchFamily="18" charset="0"/>
                          <a:ea typeface="NSimSun" panose="02010609030101010101" pitchFamily="49" charset="-122"/>
                          <a:cs typeface="Times New Roman" panose="02020603050405020304" pitchFamily="18" charset="0"/>
                        </a:rPr>
                        <a:t>Digg</a:t>
                      </a:r>
                      <a:r>
                        <a:rPr lang="en-US" sz="1600" dirty="0">
                          <a:latin typeface="NSimSun" panose="02010609030101010101" pitchFamily="49" charset="-122"/>
                          <a:ea typeface="NSimSun" panose="02010609030101010101" pitchFamily="49" charset="-122"/>
                          <a:cs typeface="Times New Roman" panose="02020603050405020304" pitchFamily="18" charset="0"/>
                        </a:rPr>
                        <a:t>（</a:t>
                      </a:r>
                      <a:r>
                        <a:rPr lang="zh-CN" altLang="en-US" sz="1600" dirty="0">
                          <a:latin typeface="NSimSun" panose="02010609030101010101" pitchFamily="49" charset="-122"/>
                          <a:ea typeface="NSimSun" panose="02010609030101010101" pitchFamily="49" charset="-122"/>
                          <a:cs typeface="Times New Roman" panose="02020603050405020304" pitchFamily="18" charset="0"/>
                        </a:rPr>
                        <a:t>一个新闻聚合与社交网站）的好友关系网络。节点表示用户，边表示用户间的“关注”或“好友”关系。</a:t>
                      </a:r>
                      <a:endParaRPr lang="en-US" sz="1600" dirty="0">
                        <a:latin typeface="NSimSun" panose="02010609030101010101" pitchFamily="49" charset="-122"/>
                        <a:ea typeface="NSimSun" panose="0201060903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节点数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75,879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325,729</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770,799</a:t>
                      </a:r>
                    </a:p>
                  </a:txBody>
                  <a:tcPr/>
                </a:tc>
                <a:extLst>
                  <a:ext uri="{0D108BD9-81ED-4DB2-BD59-A6C34878D82A}">
                    <a16:rowId xmlns:a16="http://schemas.microsoft.com/office/drawing/2014/main" val="10002"/>
                  </a:ext>
                </a:extLst>
              </a:tr>
              <a:tr h="370840">
                <a:tc>
                  <a:txBody>
                    <a:bodyPr/>
                    <a:lstStyle/>
                    <a:p>
                      <a:r>
                        <a:rPr lang="zh-CN" altLang="en-US" sz="1600" b="1" dirty="0">
                          <a:solidFill>
                            <a:srgbClr val="0E0E0E"/>
                          </a:solidFill>
                          <a:effectLst/>
                          <a:latin typeface="NSimSun" panose="02010609030101010101" pitchFamily="49" charset="-122"/>
                          <a:ea typeface="NSimSun" panose="02010609030101010101" pitchFamily="49" charset="-122"/>
                          <a:cs typeface="Times New Roman" panose="02020603050405020304" pitchFamily="18" charset="0"/>
                        </a:rPr>
                        <a:t>边数</a:t>
                      </a:r>
                      <a:endParaRPr lang="en-US" sz="1600" b="1" dirty="0">
                        <a:latin typeface="NSimSun" panose="02010609030101010101" pitchFamily="49" charset="-122"/>
                        <a:ea typeface="NSimSun" panose="02010609030101010101" pitchFamily="49" charset="-122"/>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508,837</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solidFill>
                            <a:srgbClr val="0E0E0E"/>
                          </a:solidFill>
                          <a:effectLst/>
                          <a:latin typeface="Times New Roman" panose="02020603050405020304" pitchFamily="18" charset="0"/>
                          <a:cs typeface="Times New Roman" panose="02020603050405020304" pitchFamily="18" charset="0"/>
                        </a:rPr>
                        <a:t>1,497,134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5,900,011</a:t>
                      </a:r>
                    </a:p>
                  </a:txBody>
                  <a:tcPr/>
                </a:tc>
                <a:extLst>
                  <a:ext uri="{0D108BD9-81ED-4DB2-BD59-A6C34878D82A}">
                    <a16:rowId xmlns:a16="http://schemas.microsoft.com/office/drawing/2014/main" val="10003"/>
                  </a:ext>
                </a:extLst>
              </a:tr>
            </a:tbl>
          </a:graphicData>
        </a:graphic>
      </p:graphicFrame>
      <p:sp>
        <p:nvSpPr>
          <p:cNvPr id="2" name="文本框 14"/>
          <p:cNvSpPr txBox="1"/>
          <p:nvPr/>
        </p:nvSpPr>
        <p:spPr>
          <a:xfrm>
            <a:off x="1271142" y="300993"/>
            <a:ext cx="3633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rPr>
              <a:t>可行性分析</a:t>
            </a:r>
          </a:p>
        </p:txBody>
      </p:sp>
      <p:sp>
        <p:nvSpPr>
          <p:cNvPr id="7" name="灯片编号占位符 1">
            <a:extLst>
              <a:ext uri="{FF2B5EF4-FFF2-40B4-BE49-F238E27FC236}">
                <a16:creationId xmlns:a16="http://schemas.microsoft.com/office/drawing/2014/main" id="{9146D2D7-00D9-B509-64BB-60477B0283A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20</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Times New Roman" panose="02020603050405020304" pitchFamily="18" charset="0"/>
                <a:ea typeface="NSimSun" panose="02010609030101010101" pitchFamily="49" charset="-122"/>
                <a:cs typeface="Times New Roman" panose="02020603050405020304" pitchFamily="18" charset="0"/>
              </a:rPr>
              <a:t>约束</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(constraint)</a:t>
            </a:r>
            <a:r>
              <a:rPr lang="zh-CN" altLang="en-US" dirty="0">
                <a:latin typeface="NSimSun" panose="02010609030101010101" pitchFamily="49" charset="-122"/>
                <a:ea typeface="NSimSun"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cs typeface="Menlo" panose="020B0609030804020204" pitchFamily="49" charset="0"/>
              </a:rPr>
              <a:t>会带来明显的加速效果。</a:t>
            </a:r>
            <a:endParaRPr lang="en-US" altLang="zh-CN" dirty="0">
              <a:latin typeface="NSimSun" panose="02010609030101010101" pitchFamily="49" charset="-122"/>
              <a:ea typeface="NSimSun" panose="02010609030101010101" pitchFamily="49" charset="-122"/>
            </a:endParaRPr>
          </a:p>
        </p:txBody>
      </p:sp>
      <p:pic>
        <p:nvPicPr>
          <p:cNvPr id="4" name="Picture 3"/>
          <p:cNvPicPr>
            <a:picLocks noChangeAspect="1"/>
          </p:cNvPicPr>
          <p:nvPr/>
        </p:nvPicPr>
        <p:blipFill>
          <a:blip r:embed="rId4"/>
          <a:stretch>
            <a:fillRect/>
          </a:stretch>
        </p:blipFill>
        <p:spPr>
          <a:xfrm>
            <a:off x="1709928" y="2036946"/>
            <a:ext cx="8753778" cy="4295971"/>
          </a:xfrm>
          <a:prstGeom prst="rect">
            <a:avLst/>
          </a:prstGeom>
        </p:spPr>
      </p:pic>
      <p:sp>
        <p:nvSpPr>
          <p:cNvPr id="5" name="灯片编号占位符 1">
            <a:extLst>
              <a:ext uri="{FF2B5EF4-FFF2-40B4-BE49-F238E27FC236}">
                <a16:creationId xmlns:a16="http://schemas.microsoft.com/office/drawing/2014/main" id="{93403A02-5D5C-A86B-60EE-71612B7EC782}"/>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21</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1400267" y="314861"/>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初步实现</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TextBox 2"/>
          <p:cNvSpPr txBox="1"/>
          <p:nvPr/>
        </p:nvSpPr>
        <p:spPr>
          <a:xfrm>
            <a:off x="782846" y="1283020"/>
            <a:ext cx="10348450" cy="368300"/>
          </a:xfrm>
          <a:prstGeom prst="rect">
            <a:avLst/>
          </a:prstGeom>
          <a:noFill/>
        </p:spPr>
        <p:txBody>
          <a:bodyPr wrap="square" rtlCol="0">
            <a:spAutoFit/>
          </a:bodyPr>
          <a:lstStyle/>
          <a:p>
            <a:r>
              <a:rPr lang="zh-CN" altLang="en-US" dirty="0">
                <a:latin typeface="NSimSun" panose="02010609030101010101" pitchFamily="49" charset="-122"/>
                <a:ea typeface="NSimSun" panose="02010609030101010101" pitchFamily="49" charset="-122"/>
                <a:cs typeface="Menlo" panose="020B0609030804020204" pitchFamily="49" charset="0"/>
              </a:rPr>
              <a:t>最小生成树</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mst</a:t>
            </a:r>
            <a:r>
              <a:rPr lang="en-US" altLang="zh-CN" dirty="0">
                <a:latin typeface="Times New Roman" panose="02020603050405020304" pitchFamily="18" charset="0"/>
                <a:ea typeface="NSimSun" panose="02010609030101010101" pitchFamily="49" charset="-122"/>
                <a:cs typeface="Times New Roman" panose="02020603050405020304" pitchFamily="18" charset="0"/>
              </a:rPr>
              <a:t>)</a:t>
            </a:r>
            <a:r>
              <a:rPr lang="zh-CN" altLang="en-US" dirty="0">
                <a:latin typeface="NSimSun" panose="02010609030101010101" pitchFamily="49" charset="-122"/>
                <a:ea typeface="NSimSun" panose="02010609030101010101" pitchFamily="49" charset="-122"/>
                <a:cs typeface="Menlo" panose="020B0609030804020204" pitchFamily="49" charset="0"/>
              </a:rPr>
              <a:t>初步实现在部分数据集上的测试结果，可以看出</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cuda</a:t>
            </a:r>
            <a:r>
              <a:rPr lang="zh-CN" altLang="en-US" dirty="0">
                <a:latin typeface="NSimSun" panose="02010609030101010101" pitchFamily="49" charset="-122"/>
                <a:ea typeface="NSimSun" panose="02010609030101010101" pitchFamily="49" charset="-122"/>
                <a:cs typeface="Menlo" panose="020B0609030804020204" pitchFamily="49" charset="0"/>
              </a:rPr>
              <a:t>会带来明显的加速效果。</a:t>
            </a:r>
            <a:endParaRPr lang="en-US" altLang="zh-CN" dirty="0">
              <a:latin typeface="NSimSun" panose="02010609030101010101" pitchFamily="49" charset="-122"/>
              <a:ea typeface="NSimSun" panose="02010609030101010101" pitchFamily="49" charset="-122"/>
            </a:endParaRPr>
          </a:p>
        </p:txBody>
      </p:sp>
      <p:pic>
        <p:nvPicPr>
          <p:cNvPr id="5" name="图片 4" descr="res"/>
          <p:cNvPicPr>
            <a:picLocks noChangeAspect="1"/>
          </p:cNvPicPr>
          <p:nvPr/>
        </p:nvPicPr>
        <p:blipFill>
          <a:blip r:embed="rId4"/>
          <a:stretch>
            <a:fillRect/>
          </a:stretch>
        </p:blipFill>
        <p:spPr>
          <a:xfrm>
            <a:off x="1304743" y="1955150"/>
            <a:ext cx="9304655" cy="4652645"/>
          </a:xfrm>
          <a:prstGeom prst="rect">
            <a:avLst/>
          </a:prstGeom>
        </p:spPr>
      </p:pic>
      <p:sp>
        <p:nvSpPr>
          <p:cNvPr id="4" name="灯片编号占位符 1">
            <a:extLst>
              <a:ext uri="{FF2B5EF4-FFF2-40B4-BE49-F238E27FC236}">
                <a16:creationId xmlns:a16="http://schemas.microsoft.com/office/drawing/2014/main" id="{E55C8B30-361E-C380-ADBC-6D32A0079FC4}"/>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22</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7188F525-2E6B-47CA-9C01-06E865ED87C3}"/>
              </a:ext>
            </a:extLst>
          </p:cNvPr>
          <p:cNvSpPr/>
          <p:nvPr/>
        </p:nvSpPr>
        <p:spPr>
          <a:xfrm>
            <a:off x="0" y="1"/>
            <a:ext cx="12192000" cy="6887980"/>
          </a:xfrm>
          <a:prstGeom prst="rect">
            <a:avLst/>
          </a:prstGeom>
          <a:solidFill>
            <a:srgbClr val="104BA4"/>
          </a:solidFill>
          <a:ln>
            <a:noFill/>
          </a:ln>
          <a:effectLst>
            <a:outerShdw blurRad="508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6041F30F-EAFE-4510-9017-E617922BC134}"/>
              </a:ext>
            </a:extLst>
          </p:cNvPr>
          <p:cNvSpPr/>
          <p:nvPr/>
        </p:nvSpPr>
        <p:spPr>
          <a:xfrm>
            <a:off x="0" y="1409826"/>
            <a:ext cx="12192000" cy="4499706"/>
          </a:xfrm>
          <a:prstGeom prst="rect">
            <a:avLst/>
          </a:prstGeom>
          <a:solidFill>
            <a:schemeClr val="bg1"/>
          </a:solidFill>
          <a:ln>
            <a:noFill/>
          </a:ln>
          <a:effectLst>
            <a:outerShdw blurRad="4572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8A7FFEEA-9F85-408F-A4B4-25BB52A56DD1}"/>
              </a:ext>
            </a:extLst>
          </p:cNvPr>
          <p:cNvSpPr txBox="1"/>
          <p:nvPr/>
        </p:nvSpPr>
        <p:spPr>
          <a:xfrm>
            <a:off x="0" y="2007658"/>
            <a:ext cx="12192000" cy="1770293"/>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zh-CN" altLang="en-US" sz="9600" b="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感谢聆听</a:t>
            </a:r>
            <a:r>
              <a:rPr lang="zh-CN" altLang="en-US" sz="9600" b="1" i="1" dirty="0">
                <a:solidFill>
                  <a:prstClr val="black">
                    <a:lumMod val="75000"/>
                    <a:lumOff val="25000"/>
                  </a:prstClr>
                </a:solidFill>
                <a:latin typeface="微软雅黑" panose="020B0503020204020204" pitchFamily="34" charset="-122"/>
                <a:ea typeface="微软雅黑" panose="020B0503020204020204" pitchFamily="34" charset="-122"/>
                <a:cs typeface="阿里巴巴普惠体 B" panose="00020600040101010101" pitchFamily="18" charset="-122"/>
              </a:rPr>
              <a:t>！</a:t>
            </a:r>
            <a:endParaRPr kumimoji="0" lang="zh-CN" altLang="en-US" sz="9600" b="1" i="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grpSp>
        <p:nvGrpSpPr>
          <p:cNvPr id="44" name="组合 43">
            <a:extLst>
              <a:ext uri="{FF2B5EF4-FFF2-40B4-BE49-F238E27FC236}">
                <a16:creationId xmlns:a16="http://schemas.microsoft.com/office/drawing/2014/main" id="{C985B56C-740E-4BB9-917F-013EAA8474B7}"/>
              </a:ext>
            </a:extLst>
          </p:cNvPr>
          <p:cNvGrpSpPr/>
          <p:nvPr/>
        </p:nvGrpSpPr>
        <p:grpSpPr>
          <a:xfrm>
            <a:off x="8859189" y="146088"/>
            <a:ext cx="2930983" cy="1063161"/>
            <a:chOff x="4285093" y="-6242"/>
            <a:chExt cx="3795135" cy="1376619"/>
          </a:xfrm>
        </p:grpSpPr>
        <p:grpSp>
          <p:nvGrpSpPr>
            <p:cNvPr id="45" name="组合 44">
              <a:extLst>
                <a:ext uri="{FF2B5EF4-FFF2-40B4-BE49-F238E27FC236}">
                  <a16:creationId xmlns:a16="http://schemas.microsoft.com/office/drawing/2014/main" id="{2829C4A2-989C-49C5-8FA9-52CE7290E71E}"/>
                </a:ext>
              </a:extLst>
            </p:cNvPr>
            <p:cNvGrpSpPr/>
            <p:nvPr/>
          </p:nvGrpSpPr>
          <p:grpSpPr>
            <a:xfrm>
              <a:off x="4285093" y="-6242"/>
              <a:ext cx="3795135" cy="1376619"/>
              <a:chOff x="6597847" y="960547"/>
              <a:chExt cx="4882683" cy="1771112"/>
            </a:xfrm>
          </p:grpSpPr>
          <p:pic>
            <p:nvPicPr>
              <p:cNvPr id="47" name="图片 46">
                <a:extLst>
                  <a:ext uri="{FF2B5EF4-FFF2-40B4-BE49-F238E27FC236}">
                    <a16:creationId xmlns:a16="http://schemas.microsoft.com/office/drawing/2014/main" id="{CFF3C992-06B7-45C2-B675-3CD9DEBA37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7847" y="960547"/>
                <a:ext cx="1771106" cy="1771112"/>
              </a:xfrm>
              <a:prstGeom prst="rect">
                <a:avLst/>
              </a:prstGeom>
            </p:spPr>
          </p:pic>
          <p:pic>
            <p:nvPicPr>
              <p:cNvPr id="48" name="图片 47">
                <a:extLst>
                  <a:ext uri="{FF2B5EF4-FFF2-40B4-BE49-F238E27FC236}">
                    <a16:creationId xmlns:a16="http://schemas.microsoft.com/office/drawing/2014/main" id="{9C87AC23-9356-4893-BA22-93B73D6302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06891" y="1004505"/>
                <a:ext cx="3073639" cy="1271931"/>
              </a:xfrm>
              <a:prstGeom prst="rect">
                <a:avLst/>
              </a:prstGeom>
            </p:spPr>
          </p:pic>
        </p:grpSp>
        <p:sp>
          <p:nvSpPr>
            <p:cNvPr id="46" name="矩形 45">
              <a:extLst>
                <a:ext uri="{FF2B5EF4-FFF2-40B4-BE49-F238E27FC236}">
                  <a16:creationId xmlns:a16="http://schemas.microsoft.com/office/drawing/2014/main" id="{D2EE5DB9-DFBD-49B4-848B-2299EA7DBA92}"/>
                </a:ext>
              </a:extLst>
            </p:cNvPr>
            <p:cNvSpPr/>
            <p:nvPr/>
          </p:nvSpPr>
          <p:spPr>
            <a:xfrm>
              <a:off x="5763722" y="1032708"/>
              <a:ext cx="2189819" cy="31881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FUDAN UNIVERSITY</a:t>
              </a:r>
            </a:p>
          </p:txBody>
        </p:sp>
      </p:grpSp>
      <p:grpSp>
        <p:nvGrpSpPr>
          <p:cNvPr id="4" name="组合 3">
            <a:extLst>
              <a:ext uri="{FF2B5EF4-FFF2-40B4-BE49-F238E27FC236}">
                <a16:creationId xmlns:a16="http://schemas.microsoft.com/office/drawing/2014/main" id="{28C223F0-7CE8-41E5-9B50-26980E3A79E2}"/>
              </a:ext>
            </a:extLst>
          </p:cNvPr>
          <p:cNvGrpSpPr/>
          <p:nvPr/>
        </p:nvGrpSpPr>
        <p:grpSpPr>
          <a:xfrm>
            <a:off x="1567812" y="4024420"/>
            <a:ext cx="9056375" cy="112418"/>
            <a:chOff x="2958650" y="4529138"/>
            <a:chExt cx="6390970" cy="0"/>
          </a:xfrm>
        </p:grpSpPr>
        <p:cxnSp>
          <p:nvCxnSpPr>
            <p:cNvPr id="52" name="直接连接符 51">
              <a:extLst>
                <a:ext uri="{FF2B5EF4-FFF2-40B4-BE49-F238E27FC236}">
                  <a16:creationId xmlns:a16="http://schemas.microsoft.com/office/drawing/2014/main" id="{DD34CB00-7CBF-41FF-812C-D972CE5ED13F}"/>
                </a:ext>
              </a:extLst>
            </p:cNvPr>
            <p:cNvCxnSpPr>
              <a:cxnSpLocks/>
            </p:cNvCxnSpPr>
            <p:nvPr/>
          </p:nvCxnSpPr>
          <p:spPr>
            <a:xfrm>
              <a:off x="6475751" y="4529138"/>
              <a:ext cx="2873869" cy="0"/>
            </a:xfrm>
            <a:prstGeom prst="line">
              <a:avLst/>
            </a:prstGeom>
            <a:ln w="25400">
              <a:gradFill flip="none" rotWithShape="1">
                <a:gsLst>
                  <a:gs pos="0">
                    <a:srgbClr val="104BA4"/>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2E22B22-2629-4A30-BF1A-0F9C6F37004E}"/>
                </a:ext>
              </a:extLst>
            </p:cNvPr>
            <p:cNvCxnSpPr>
              <a:cxnSpLocks/>
            </p:cNvCxnSpPr>
            <p:nvPr/>
          </p:nvCxnSpPr>
          <p:spPr>
            <a:xfrm>
              <a:off x="2958650" y="4529138"/>
              <a:ext cx="3681993" cy="0"/>
            </a:xfrm>
            <a:prstGeom prst="line">
              <a:avLst/>
            </a:prstGeom>
            <a:ln w="25400">
              <a:gradFill flip="none" rotWithShape="1">
                <a:gsLst>
                  <a:gs pos="96000">
                    <a:srgbClr val="104BA4"/>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矩形: 圆角 2">
            <a:extLst>
              <a:ext uri="{FF2B5EF4-FFF2-40B4-BE49-F238E27FC236}">
                <a16:creationId xmlns:a16="http://schemas.microsoft.com/office/drawing/2014/main" id="{F2D19196-7D7E-1FA3-0670-2B482E425E1A}"/>
              </a:ext>
            </a:extLst>
          </p:cNvPr>
          <p:cNvSpPr/>
          <p:nvPr/>
        </p:nvSpPr>
        <p:spPr>
          <a:xfrm>
            <a:off x="1277557" y="4764469"/>
            <a:ext cx="3353058"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队伍名称：</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Fudan </a:t>
            </a:r>
            <a:r>
              <a:rPr lang="en-US" altLang="zh-CN" sz="16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DataNET</a:t>
            </a:r>
            <a:r>
              <a:rPr lang="en-US" altLang="zh-CN"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 1</a:t>
            </a:r>
            <a:endParaRPr kumimoji="0" lang="zh-CN" altLang="en-US" sz="1400" b="1" i="0" u="none" strike="noStrike" kern="1200" cap="none"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48">
            <a:extLst>
              <a:ext uri="{FF2B5EF4-FFF2-40B4-BE49-F238E27FC236}">
                <a16:creationId xmlns:a16="http://schemas.microsoft.com/office/drawing/2014/main" id="{D6100261-1F4A-AC5A-CA3A-FF453CE3710C}"/>
              </a:ext>
            </a:extLst>
          </p:cNvPr>
          <p:cNvSpPr/>
          <p:nvPr/>
        </p:nvSpPr>
        <p:spPr>
          <a:xfrm>
            <a:off x="8183611" y="4764469"/>
            <a:ext cx="2246893"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指导老师：陈阳</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7" name="矩形: 圆角 48">
            <a:extLst>
              <a:ext uri="{FF2B5EF4-FFF2-40B4-BE49-F238E27FC236}">
                <a16:creationId xmlns:a16="http://schemas.microsoft.com/office/drawing/2014/main" id="{E70A8FDC-4DF8-D864-95BD-1475F19C8482}"/>
              </a:ext>
            </a:extLst>
          </p:cNvPr>
          <p:cNvSpPr/>
          <p:nvPr/>
        </p:nvSpPr>
        <p:spPr>
          <a:xfrm>
            <a:off x="5215240" y="4764469"/>
            <a:ext cx="2445819" cy="386016"/>
          </a:xfrm>
          <a:prstGeom prst="roundRect">
            <a:avLst>
              <a:gd name="adj" fmla="val 50000"/>
            </a:avLst>
          </a:prstGeom>
          <a:solidFill>
            <a:srgbClr val="104BA4"/>
          </a:solidFill>
          <a:ln>
            <a:noFill/>
          </a:ln>
          <a:effectLst>
            <a:outerShdw blurRad="457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spc="300" dirty="0">
                <a:solidFill>
                  <a:prstClr val="white"/>
                </a:solidFill>
                <a:latin typeface="微软雅黑" panose="020B0503020204020204" pitchFamily="34" charset="-122"/>
                <a:ea typeface="微软雅黑" panose="020B0503020204020204" pitchFamily="34" charset="-122"/>
                <a:cs typeface="阿里巴巴普惠体" panose="00020600040101010101" pitchFamily="18" charset="-122"/>
              </a:rPr>
              <a:t>成员：文雯 杜浩然</a:t>
            </a:r>
            <a:endParaRPr kumimoji="0" lang="zh-CN" altLang="en-US" sz="16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8" name="TextBox 7">
            <a:extLst>
              <a:ext uri="{FF2B5EF4-FFF2-40B4-BE49-F238E27FC236}">
                <a16:creationId xmlns:a16="http://schemas.microsoft.com/office/drawing/2014/main" id="{8EFD8EE5-3D56-B468-7424-8A81DAF7346D}"/>
              </a:ext>
            </a:extLst>
          </p:cNvPr>
          <p:cNvSpPr txBox="1"/>
          <p:nvPr/>
        </p:nvSpPr>
        <p:spPr>
          <a:xfrm>
            <a:off x="7156175" y="6316193"/>
            <a:ext cx="5016372" cy="400110"/>
          </a:xfrm>
          <a:prstGeom prst="rect">
            <a:avLst/>
          </a:prstGeom>
          <a:noFill/>
        </p:spPr>
        <p:txBody>
          <a:bodyPr wrap="square">
            <a:spAutoFit/>
          </a:bodyPr>
          <a:lstStyle/>
          <a:p>
            <a:r>
              <a:rPr lang="en-US" sz="20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OpenRank</a:t>
            </a:r>
            <a:r>
              <a:rPr lang="zh-CN" alt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rPr>
              <a:t>开源数字生态分析与应用创新赛</a:t>
            </a:r>
            <a:endParaRPr lang="en-US" sz="2000" dirty="0">
              <a:solidFill>
                <a:schemeClr val="bg1"/>
              </a:solidFill>
              <a:latin typeface="NSimSun" panose="02010609030101010101" pitchFamily="49" charset="-122"/>
              <a:ea typeface="NSimSun" panose="02010609030101010101"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5615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159541"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5" name="内容占位符 3"/>
          <p:cNvSpPr txBox="1"/>
          <p:nvPr/>
        </p:nvSpPr>
        <p:spPr>
          <a:xfrm>
            <a:off x="699770" y="1551305"/>
            <a:ext cx="4825365" cy="476149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rPr>
              <a:t>随着信息时代数据量的不断增加，现有的网络分析工具越来越难以处理大规模的网络。同时，例如鸿蒙</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rPr>
              <a:t>OS</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rPr>
              <a:t>这种</a:t>
            </a:r>
            <a:r>
              <a:rPr kumimoji="1" lang="zh-CN" altLang="en-US" dirty="0">
                <a:latin typeface="NSimSun" panose="02010609030101010101" pitchFamily="49" charset="-122"/>
                <a:ea typeface="NSimSun" panose="02010609030101010101" pitchFamily="49" charset="-122"/>
                <a:cs typeface="新宋体" panose="02010609030101010101" charset="-122"/>
                <a:sym typeface="+mn-ea"/>
              </a:rPr>
              <a:t>大规模开源协作网络的</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cs typeface="新宋体" panose="02010609030101010101" charset="-122"/>
                <a:sym typeface="+mn-ea"/>
              </a:rPr>
              <a:t>信息层次和社区结构也日益复杂。</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以全球最大的代码托管平台</a:t>
            </a:r>
            <a:r>
              <a:rPr lang="en-US" altLang="zh-CN"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GitHub</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为例，它具有</a:t>
            </a:r>
            <a:r>
              <a:rPr lang="zh-CN" noProof="0" dirty="0">
                <a:ln>
                  <a:noFill/>
                </a:ln>
                <a:solidFill>
                  <a:srgbClr val="FF0000"/>
                </a:solidFill>
                <a:effectLst/>
                <a:uLnTx/>
                <a:uFillTx/>
                <a:latin typeface="NSimSun" panose="02010609030101010101" pitchFamily="49" charset="-122"/>
                <a:ea typeface="NSimSun" panose="02010609030101010101" pitchFamily="49" charset="-122"/>
                <a:sym typeface="+mn-ea"/>
              </a:rPr>
              <a:t>2亿8千万+</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公开仓库和</a:t>
            </a:r>
            <a:r>
              <a:rPr lang="zh-CN" noProof="0" dirty="0">
                <a:ln>
                  <a:noFill/>
                </a:ln>
                <a:solidFill>
                  <a:srgbClr val="FF0000"/>
                </a:solidFill>
                <a:effectLst/>
                <a:uLnTx/>
                <a:uFillTx/>
                <a:latin typeface="NSimSun" panose="02010609030101010101" pitchFamily="49" charset="-122"/>
                <a:ea typeface="NSimSun" panose="02010609030101010101" pitchFamily="49" charset="-122"/>
                <a:sym typeface="+mn-ea"/>
              </a:rPr>
              <a:t>45亿+</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总贡献次数。</a:t>
            </a: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大量的交互信息形成的此类大型</a:t>
            </a:r>
            <a:r>
              <a:rPr lang="zh-CN" altLang="en-US" dirty="0">
                <a:solidFill>
                  <a:sysClr val="windowText" lastClr="000000">
                    <a:lumMod val="75000"/>
                    <a:lumOff val="25000"/>
                  </a:sysClr>
                </a:solidFill>
                <a:latin typeface="NSimSun" panose="02010609030101010101" pitchFamily="49" charset="-122"/>
                <a:ea typeface="NSimSun" panose="02010609030101010101" pitchFamily="49" charset="-122"/>
                <a:sym typeface="+mn-ea"/>
              </a:rPr>
              <a:t>开放</a:t>
            </a:r>
            <a:r>
              <a:rPr lang="zh-CN"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网络，如何对其进行快速而准确的网络指标分析是我们每一名网络研究工作者终究会面临的挑战。</a:t>
            </a:r>
            <a:endPar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endParaRPr>
          </a:p>
        </p:txBody>
      </p:sp>
      <p:pic>
        <p:nvPicPr>
          <p:cNvPr id="2050" name="Picture 2" descr="Graph Visualization Introduction / Brian Staats | Observ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56" y="1386629"/>
            <a:ext cx="5157189" cy="476149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3</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542246" y="2392850"/>
            <a:ext cx="5377404" cy="2240056"/>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kumimoji="0" 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由此，我们团队基于</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开源工具集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EasyGraph</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，调研了包括其在内的几个应用广泛的图学习与图分析工具，发现此类工具主要基于</a:t>
            </a:r>
            <a:r>
              <a:rPr lang="en-US" altLang="zh-CN" sz="18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或</a:t>
            </a:r>
            <a:r>
              <a:rPr lang="en-US" altLang="zh-CN" sz="1800" dirty="0">
                <a:solidFill>
                  <a:schemeClr val="bg2">
                    <a:lumMod val="50000"/>
                  </a:schemeClr>
                </a:solidFill>
                <a:latin typeface="Times New Roman" panose="02020603050405020304" pitchFamily="18" charset="0"/>
                <a:ea typeface="NSimSun" panose="02010609030101010101" pitchFamily="49" charset="-122"/>
                <a:cs typeface="Times New Roman" panose="02020603050405020304" pitchFamily="18" charset="0"/>
              </a:rPr>
              <a:t>Python</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与</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C++</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混编实现，而并没有充分利用拥有计算型</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的用户所拥有的强大算力。</a:t>
            </a:r>
          </a:p>
        </p:txBody>
      </p:sp>
      <p:grpSp>
        <p:nvGrpSpPr>
          <p:cNvPr id="47" name="Group 46"/>
          <p:cNvGrpSpPr/>
          <p:nvPr/>
        </p:nvGrpSpPr>
        <p:grpSpPr>
          <a:xfrm>
            <a:off x="6971345" y="1264562"/>
            <a:ext cx="4248265" cy="4798344"/>
            <a:chOff x="2116286" y="2812593"/>
            <a:chExt cx="3334431" cy="3729961"/>
          </a:xfrm>
        </p:grpSpPr>
        <p:pic>
          <p:nvPicPr>
            <p:cNvPr id="36" name="Picture 1"/>
            <p:cNvPicPr>
              <a:picLocks noChangeAspect="1"/>
            </p:cNvPicPr>
            <p:nvPr/>
          </p:nvPicPr>
          <p:blipFill>
            <a:blip r:embed="rId4"/>
            <a:stretch>
              <a:fillRect/>
            </a:stretch>
          </p:blipFill>
          <p:spPr>
            <a:xfrm>
              <a:off x="2518873" y="3046275"/>
              <a:ext cx="2353184" cy="643385"/>
            </a:xfrm>
            <a:prstGeom prst="rect">
              <a:avLst/>
            </a:prstGeom>
            <a:ln>
              <a:solidFill>
                <a:schemeClr val="bg2"/>
              </a:solidFill>
            </a:ln>
          </p:spPr>
        </p:pic>
        <p:pic>
          <p:nvPicPr>
            <p:cNvPr id="37" name="Picture 2"/>
            <p:cNvPicPr>
              <a:picLocks noChangeAspect="1"/>
            </p:cNvPicPr>
            <p:nvPr/>
          </p:nvPicPr>
          <p:blipFill>
            <a:blip r:embed="rId5"/>
            <a:stretch>
              <a:fillRect/>
            </a:stretch>
          </p:blipFill>
          <p:spPr>
            <a:xfrm>
              <a:off x="2518873" y="3810548"/>
              <a:ext cx="828968" cy="881114"/>
            </a:xfrm>
            <a:prstGeom prst="rect">
              <a:avLst/>
            </a:prstGeom>
            <a:ln>
              <a:solidFill>
                <a:schemeClr val="bg2"/>
              </a:solidFill>
            </a:ln>
          </p:spPr>
        </p:pic>
        <p:pic>
          <p:nvPicPr>
            <p:cNvPr id="38" name="Picture 15"/>
            <p:cNvPicPr>
              <a:picLocks noChangeAspect="1"/>
            </p:cNvPicPr>
            <p:nvPr/>
          </p:nvPicPr>
          <p:blipFill>
            <a:blip r:embed="rId6"/>
            <a:stretch>
              <a:fillRect/>
            </a:stretch>
          </p:blipFill>
          <p:spPr>
            <a:xfrm>
              <a:off x="3546280" y="3912720"/>
              <a:ext cx="1675543" cy="676262"/>
            </a:xfrm>
            <a:prstGeom prst="rect">
              <a:avLst/>
            </a:prstGeom>
            <a:ln>
              <a:solidFill>
                <a:schemeClr val="bg2"/>
              </a:solidFill>
            </a:ln>
          </p:spPr>
        </p:pic>
        <p:pic>
          <p:nvPicPr>
            <p:cNvPr id="39" name="Picture 16"/>
            <p:cNvPicPr>
              <a:picLocks noChangeAspect="1"/>
            </p:cNvPicPr>
            <p:nvPr/>
          </p:nvPicPr>
          <p:blipFill>
            <a:blip r:embed="rId7"/>
            <a:stretch>
              <a:fillRect/>
            </a:stretch>
          </p:blipFill>
          <p:spPr>
            <a:xfrm>
              <a:off x="2616427" y="4812043"/>
              <a:ext cx="2255631" cy="606967"/>
            </a:xfrm>
            <a:prstGeom prst="rect">
              <a:avLst/>
            </a:prstGeom>
            <a:ln>
              <a:solidFill>
                <a:schemeClr val="bg2"/>
              </a:solidFill>
            </a:ln>
          </p:spPr>
        </p:pic>
        <p:sp>
          <p:nvSpPr>
            <p:cNvPr id="40" name="Rounded Rectangle 18"/>
            <p:cNvSpPr/>
            <p:nvPr/>
          </p:nvSpPr>
          <p:spPr>
            <a:xfrm>
              <a:off x="2116286" y="2812593"/>
              <a:ext cx="3334431" cy="3729961"/>
            </a:xfrm>
            <a:prstGeom prst="roundRect">
              <a:avLst/>
            </a:prstGeom>
            <a:noFill/>
            <a:ln w="28575">
              <a:solidFill>
                <a:srgbClr val="0E419C"/>
              </a:solidFill>
            </a:ln>
            <a:extLst>
              <a:ext uri="{909E8E84-426E-40DD-AFC4-6F175D3DCCD1}">
                <a14:hiddenFill xmlns:a14="http://schemas.microsoft.com/office/drawing/2010/main">
                  <a:solidFill>
                    <a:srgbClr val="0E41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charset="0"/>
                <a:cs typeface="Calibri" panose="020F0502020204030204" charset="0"/>
              </a:endParaRPr>
            </a:p>
          </p:txBody>
        </p:sp>
        <p:pic>
          <p:nvPicPr>
            <p:cNvPr id="41" name="Picture 25"/>
            <p:cNvPicPr>
              <a:picLocks noChangeAspect="1"/>
            </p:cNvPicPr>
            <p:nvPr/>
          </p:nvPicPr>
          <p:blipFill>
            <a:blip r:embed="rId8"/>
            <a:stretch>
              <a:fillRect/>
            </a:stretch>
          </p:blipFill>
          <p:spPr>
            <a:xfrm>
              <a:off x="2476045" y="5642070"/>
              <a:ext cx="2536395" cy="600897"/>
            </a:xfrm>
            <a:prstGeom prst="rect">
              <a:avLst/>
            </a:prstGeom>
          </p:spPr>
        </p:pic>
      </p:grpSp>
      <p:sp>
        <p:nvSpPr>
          <p:cNvPr id="3" name="灯片编号占位符 1">
            <a:extLst>
              <a:ext uri="{FF2B5EF4-FFF2-40B4-BE49-F238E27FC236}">
                <a16:creationId xmlns:a16="http://schemas.microsoft.com/office/drawing/2014/main" id="{81637FFA-75D6-3F8F-24C0-0226FECE1D6C}"/>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4</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4" name="内容占位符 3"/>
          <p:cNvSpPr txBox="1"/>
          <p:nvPr/>
        </p:nvSpPr>
        <p:spPr>
          <a:xfrm>
            <a:off x="679975" y="1138161"/>
            <a:ext cx="10966577" cy="1475613"/>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lang="zh-CN" altLang="en-US" dirty="0">
                <a:solidFill>
                  <a:schemeClr val="tx1"/>
                </a:solidFill>
                <a:latin typeface="NSimSun" panose="02010609030101010101" pitchFamily="49" charset="-122"/>
                <a:ea typeface="NSimSun" panose="02010609030101010101" pitchFamily="49" charset="-122"/>
                <a:cs typeface="Menlo" panose="020B0609030804020204" pitchFamily="49" charset="0"/>
                <a:sym typeface="+mn-ea"/>
              </a:rPr>
              <a:t>下图所示为学者网</a:t>
            </a:r>
            <a:r>
              <a:rPr lang="zh-CN" altLang="en-US"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en-US" altLang="zh-CN"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https://</a:t>
            </a:r>
            <a:r>
              <a:rPr lang="en-US" altLang="zh-CN" dirty="0" err="1">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www.scholat.com</a:t>
            </a:r>
            <a:r>
              <a:rPr lang="en-US" altLang="zh-CN"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NSimSun" panose="02010609030101010101" pitchFamily="49" charset="-122"/>
                <a:cs typeface="Times New Roman" panose="02020603050405020304" pitchFamily="18" charset="0"/>
                <a:sym typeface="+mn-ea"/>
              </a:rPr>
              <a:t>）</a:t>
            </a:r>
            <a:r>
              <a:rPr lang="zh-CN" altLang="en-US" dirty="0">
                <a:solidFill>
                  <a:schemeClr val="tx1"/>
                </a:solidFill>
                <a:latin typeface="NSimSun" panose="02010609030101010101" pitchFamily="49" charset="-122"/>
                <a:ea typeface="NSimSun" panose="02010609030101010101" pitchFamily="49" charset="-122"/>
                <a:cs typeface="Menlo" panose="020B0609030804020204" pitchFamily="49" charset="0"/>
                <a:sym typeface="+mn-ea"/>
              </a:rPr>
              <a:t>所展示的知识图谱，对于此类规模的开源学者网络使用传统的代码框架进行图分析，所耗费的时间会非常长。</a:t>
            </a:r>
          </a:p>
        </p:txBody>
      </p:sp>
      <p:pic>
        <p:nvPicPr>
          <p:cNvPr id="5" name="图片 1"/>
          <p:cNvPicPr>
            <a:picLocks noChangeAspect="1"/>
          </p:cNvPicPr>
          <p:nvPr/>
        </p:nvPicPr>
        <p:blipFill>
          <a:blip r:embed="rId5"/>
          <a:stretch>
            <a:fillRect/>
          </a:stretch>
        </p:blipFill>
        <p:spPr>
          <a:xfrm>
            <a:off x="7870934" y="1660358"/>
            <a:ext cx="2154141" cy="1784411"/>
          </a:xfrm>
          <a:prstGeom prst="rect">
            <a:avLst/>
          </a:prstGeom>
        </p:spPr>
      </p:pic>
      <p:pic>
        <p:nvPicPr>
          <p:cNvPr id="6" name="图片 3"/>
          <p:cNvPicPr>
            <a:picLocks noChangeAspect="1"/>
          </p:cNvPicPr>
          <p:nvPr/>
        </p:nvPicPr>
        <p:blipFill>
          <a:blip r:embed="rId6"/>
          <a:stretch>
            <a:fillRect/>
          </a:stretch>
        </p:blipFill>
        <p:spPr>
          <a:xfrm>
            <a:off x="1424651" y="2120715"/>
            <a:ext cx="5194741" cy="1061907"/>
          </a:xfrm>
          <a:prstGeom prst="rect">
            <a:avLst/>
          </a:prstGeom>
        </p:spPr>
      </p:pic>
      <p:sp>
        <p:nvSpPr>
          <p:cNvPr id="2" name="TextBox 1"/>
          <p:cNvSpPr txBox="1"/>
          <p:nvPr/>
        </p:nvSpPr>
        <p:spPr>
          <a:xfrm>
            <a:off x="679975" y="3518845"/>
            <a:ext cx="11080775" cy="646331"/>
          </a:xfrm>
          <a:prstGeom prst="rect">
            <a:avLst/>
          </a:prstGeom>
          <a:noFill/>
        </p:spPr>
        <p:txBody>
          <a:bodyPr wrap="square" rtlCol="0">
            <a:spAutoFit/>
          </a:bodyPr>
          <a:lstStyle/>
          <a:p>
            <a:r>
              <a:rPr lang="en-US" dirty="0">
                <a:latin typeface="NSimSun" panose="02010609030101010101" pitchFamily="49" charset="-122"/>
                <a:ea typeface="NSimSun" panose="02010609030101010101" pitchFamily="49" charset="-122"/>
                <a:cs typeface="Menlo" panose="020B0609030804020204" pitchFamily="49" charset="0"/>
              </a:rPr>
              <a:t>我们也在</a:t>
            </a:r>
            <a:r>
              <a:rPr lang="en-US" dirty="0" err="1">
                <a:latin typeface="NSimSun" panose="02010609030101010101" pitchFamily="49" charset="-122"/>
                <a:ea typeface="NSimSun" panose="02010609030101010101" pitchFamily="49" charset="-122"/>
                <a:cs typeface="Menlo" panose="020B0609030804020204" pitchFamily="49" charset="0"/>
              </a:rPr>
              <a:t>几个现实网络数据集进行</a:t>
            </a:r>
            <a:r>
              <a:rPr lang="zh-CN" altLang="en-US" dirty="0">
                <a:latin typeface="NSimSun" panose="02010609030101010101" pitchFamily="49" charset="-122"/>
                <a:ea typeface="NSimSun" panose="02010609030101010101" pitchFamily="49" charset="-122"/>
                <a:cs typeface="Menlo" panose="020B0609030804020204" pitchFamily="49" charset="0"/>
              </a:rPr>
              <a:t>了测试，在使用</a:t>
            </a:r>
            <a:r>
              <a:rPr lang="en-US" altLang="zh-CN" dirty="0" err="1">
                <a:latin typeface="Times New Roman" panose="02020603050405020304" pitchFamily="18" charset="0"/>
                <a:ea typeface="NSimSun" panose="02010609030101010101" pitchFamily="49" charset="-122"/>
                <a:cs typeface="Times New Roman" panose="02020603050405020304" pitchFamily="18" charset="0"/>
              </a:rPr>
              <a:t>EasyGraph</a:t>
            </a:r>
            <a:r>
              <a:rPr lang="zh-CN" altLang="en-US" dirty="0">
                <a:latin typeface="NSimSun" panose="02010609030101010101" pitchFamily="49" charset="-122"/>
                <a:ea typeface="NSimSun" panose="02010609030101010101" pitchFamily="49" charset="-122"/>
                <a:cs typeface="Menlo" panose="020B0609030804020204" pitchFamily="49" charset="0"/>
              </a:rPr>
              <a:t>计算较大的网络的聚类系数、网络约束等重要指标时，往往要花费较长时间。</a:t>
            </a:r>
            <a:endParaRPr lang="en-US" altLang="zh-CN" dirty="0">
              <a:latin typeface="NSimSun" panose="02010609030101010101" pitchFamily="49" charset="-122"/>
              <a:ea typeface="NSimSun" panose="02010609030101010101" pitchFamily="49" charset="-122"/>
            </a:endParaRPr>
          </a:p>
        </p:txBody>
      </p:sp>
      <p:graphicFrame>
        <p:nvGraphicFramePr>
          <p:cNvPr id="3" name="Table 2"/>
          <p:cNvGraphicFramePr>
            <a:graphicFrameLocks noGrp="1"/>
          </p:cNvGraphicFramePr>
          <p:nvPr/>
        </p:nvGraphicFramePr>
        <p:xfrm>
          <a:off x="957865" y="4293853"/>
          <a:ext cx="10410798" cy="2447428"/>
        </p:xfrm>
        <a:graphic>
          <a:graphicData uri="http://schemas.openxmlformats.org/drawingml/2006/table">
            <a:tbl>
              <a:tblPr firstRow="1" bandRow="1">
                <a:tableStyleId>{5C22544A-7EE6-4342-B048-85BDC9FD1C3A}</a:tableStyleId>
              </a:tblPr>
              <a:tblGrid>
                <a:gridCol w="1637457">
                  <a:extLst>
                    <a:ext uri="{9D8B030D-6E8A-4147-A177-3AD203B41FA5}">
                      <a16:colId xmlns:a16="http://schemas.microsoft.com/office/drawing/2014/main" val="20000"/>
                    </a:ext>
                  </a:extLst>
                </a:gridCol>
                <a:gridCol w="1154555">
                  <a:extLst>
                    <a:ext uri="{9D8B030D-6E8A-4147-A177-3AD203B41FA5}">
                      <a16:colId xmlns:a16="http://schemas.microsoft.com/office/drawing/2014/main" val="20001"/>
                    </a:ext>
                  </a:extLst>
                </a:gridCol>
                <a:gridCol w="1222310">
                  <a:extLst>
                    <a:ext uri="{9D8B030D-6E8A-4147-A177-3AD203B41FA5}">
                      <a16:colId xmlns:a16="http://schemas.microsoft.com/office/drawing/2014/main" val="20002"/>
                    </a:ext>
                  </a:extLst>
                </a:gridCol>
                <a:gridCol w="1455575">
                  <a:extLst>
                    <a:ext uri="{9D8B030D-6E8A-4147-A177-3AD203B41FA5}">
                      <a16:colId xmlns:a16="http://schemas.microsoft.com/office/drawing/2014/main" val="20003"/>
                    </a:ext>
                  </a:extLst>
                </a:gridCol>
                <a:gridCol w="1558213">
                  <a:extLst>
                    <a:ext uri="{9D8B030D-6E8A-4147-A177-3AD203B41FA5}">
                      <a16:colId xmlns:a16="http://schemas.microsoft.com/office/drawing/2014/main" val="20004"/>
                    </a:ext>
                  </a:extLst>
                </a:gridCol>
                <a:gridCol w="1483567">
                  <a:extLst>
                    <a:ext uri="{9D8B030D-6E8A-4147-A177-3AD203B41FA5}">
                      <a16:colId xmlns:a16="http://schemas.microsoft.com/office/drawing/2014/main" val="20005"/>
                    </a:ext>
                  </a:extLst>
                </a:gridCol>
                <a:gridCol w="1899121">
                  <a:extLst>
                    <a:ext uri="{9D8B030D-6E8A-4147-A177-3AD203B41FA5}">
                      <a16:colId xmlns:a16="http://schemas.microsoft.com/office/drawing/2014/main" val="20006"/>
                    </a:ext>
                  </a:extLst>
                </a:gridCol>
              </a:tblGrid>
              <a:tr h="452488">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a:latin typeface="Times New Roman" panose="02020603050405020304" pitchFamily="18" charset="0"/>
                        <a:cs typeface="Times New Roman" panose="02020603050405020304" pitchFamily="18"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lt1"/>
                          </a:solidFill>
                          <a:effectLst/>
                          <a:latin typeface="Times New Roman" panose="02020603050405020304" pitchFamily="18" charset="0"/>
                          <a:ea typeface="+mn-ea"/>
                          <a:cs typeface="Times New Roman" panose="02020603050405020304" pitchFamily="18" charset="0"/>
                        </a:rPr>
                        <a:t>Average_clustering</a:t>
                      </a:r>
                      <a:endParaRPr lang="en-US" sz="1800" b="0" kern="1200" dirty="0">
                        <a:solidFill>
                          <a:schemeClr val="lt1"/>
                        </a:solidFill>
                        <a:effectLst/>
                        <a:latin typeface="Times New Roman" panose="02020603050405020304" pitchFamily="18" charset="0"/>
                        <a:ea typeface="+mn-ea"/>
                        <a:cs typeface="Times New Roman" panose="02020603050405020304" pitchFamily="18" charset="0"/>
                      </a:endParaRPr>
                    </a:p>
                  </a:txBody>
                  <a:tcPr/>
                </a:tc>
                <a:tc hMerge="1">
                  <a:txBody>
                    <a:bodyPr/>
                    <a:lstStyle/>
                    <a:p>
                      <a:endParaRPr lang="en-CN"/>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lt1"/>
                          </a:solidFill>
                          <a:effectLst/>
                          <a:latin typeface="Times New Roman" panose="02020603050405020304" pitchFamily="18" charset="0"/>
                          <a:ea typeface="+mn-ea"/>
                          <a:cs typeface="Times New Roman" panose="02020603050405020304" pitchFamily="18" charset="0"/>
                        </a:rPr>
                        <a:t>Constraint</a:t>
                      </a:r>
                    </a:p>
                  </a:txBody>
                  <a:tcPr/>
                </a:tc>
                <a:tc hMerge="1">
                  <a:txBody>
                    <a:bodyPr/>
                    <a:lstStyle/>
                    <a:p>
                      <a:endParaRPr lang="en-CN"/>
                    </a:p>
                  </a:txBody>
                  <a:tcPr/>
                </a:tc>
                <a:extLst>
                  <a:ext uri="{0D108BD9-81ED-4DB2-BD59-A6C34878D82A}">
                    <a16:rowId xmlns:a16="http://schemas.microsoft.com/office/drawing/2014/main" val="10000"/>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8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Nodes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Edges</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NetworkX</a:t>
                      </a:r>
                    </a:p>
                  </a:txBody>
                  <a:tcPr/>
                </a:tc>
                <a:tc>
                  <a:txBody>
                    <a:bodyPr/>
                    <a:lstStyle/>
                    <a:p>
                      <a:pPr algn="ctr"/>
                      <a:r>
                        <a:rPr lang="en-US" b="0" dirty="0">
                          <a:latin typeface="Times New Roman" panose="02020603050405020304" pitchFamily="18" charset="0"/>
                          <a:cs typeface="Times New Roman" panose="02020603050405020304" pitchFamily="18" charset="0"/>
                        </a:rPr>
                        <a:t>EasyGraph</a:t>
                      </a:r>
                    </a:p>
                  </a:txBody>
                  <a:tcPr/>
                </a:tc>
                <a:tc>
                  <a:txBody>
                    <a:bodyPr/>
                    <a:lstStyle/>
                    <a:p>
                      <a:pPr algn="ctr"/>
                      <a:r>
                        <a:rPr lang="en-US" b="0" dirty="0">
                          <a:latin typeface="Times New Roman" panose="02020603050405020304" pitchFamily="18" charset="0"/>
                          <a:cs typeface="Times New Roman" panose="02020603050405020304" pitchFamily="18" charset="0"/>
                        </a:rPr>
                        <a:t>NetworkX</a:t>
                      </a:r>
                    </a:p>
                  </a:txBody>
                  <a:tcPr/>
                </a:tc>
                <a:extLst>
                  <a:ext uri="{0D108BD9-81ED-4DB2-BD59-A6C34878D82A}">
                    <a16:rowId xmlns:a16="http://schemas.microsoft.com/office/drawing/2014/main" val="10001"/>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ca-</a:t>
                      </a:r>
                      <a:r>
                        <a:rPr lang="en-US" sz="1800" dirty="0" err="1">
                          <a:solidFill>
                            <a:srgbClr val="0E0E0E"/>
                          </a:solidFill>
                          <a:effectLst/>
                          <a:latin typeface="Times New Roman" panose="02020603050405020304" pitchFamily="18" charset="0"/>
                          <a:cs typeface="Times New Roman" panose="02020603050405020304" pitchFamily="18" charset="0"/>
                        </a:rPr>
                        <a:t>HepPh</a:t>
                      </a:r>
                      <a:endParaRPr lang="en-US" sz="1800" dirty="0">
                        <a:solidFill>
                          <a:srgbClr val="0E0E0E"/>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0E0E0E"/>
                          </a:solidFill>
                          <a:effectLst/>
                          <a:latin typeface="Times New Roman" panose="02020603050405020304" pitchFamily="18" charset="0"/>
                          <a:cs typeface="Times New Roman" panose="02020603050405020304" pitchFamily="18" charset="0"/>
                        </a:rPr>
                        <a:t>118,521</a:t>
                      </a:r>
                    </a:p>
                  </a:txBody>
                  <a:tcPr/>
                </a:tc>
                <a:tc>
                  <a:txBody>
                    <a:bodyPr/>
                    <a:lstStyle/>
                    <a:p>
                      <a:pPr algn="ctr"/>
                      <a:r>
                        <a:rPr lang="en-US" b="0" dirty="0">
                          <a:latin typeface="Times New Roman" panose="02020603050405020304" pitchFamily="18" charset="0"/>
                          <a:cs typeface="Times New Roman" panose="02020603050405020304" pitchFamily="18" charset="0"/>
                        </a:rPr>
                        <a:t>1.44s</a:t>
                      </a:r>
                    </a:p>
                  </a:txBody>
                  <a:tcPr/>
                </a:tc>
                <a:tc>
                  <a:txBody>
                    <a:bodyPr/>
                    <a:lstStyle/>
                    <a:p>
                      <a:pPr algn="ctr"/>
                      <a:r>
                        <a:rPr lang="en-US" b="0" dirty="0">
                          <a:latin typeface="Times New Roman" panose="02020603050405020304" pitchFamily="18" charset="0"/>
                          <a:cs typeface="Times New Roman" panose="02020603050405020304" pitchFamily="18" charset="0"/>
                        </a:rPr>
                        <a:t>1.97s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95.95s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2"/>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email-Enron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36,692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183,831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8.52s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8.69s</a:t>
                      </a:r>
                    </a:p>
                  </a:txBody>
                  <a:tcPr/>
                </a:tc>
                <a:tc>
                  <a:txBody>
                    <a:bodyPr/>
                    <a:lstStyle/>
                    <a:p>
                      <a:pPr algn="ctr"/>
                      <a:r>
                        <a:rPr lang="en-US" b="0" dirty="0">
                          <a:latin typeface="Times New Roman" panose="02020603050405020304" pitchFamily="18" charset="0"/>
                          <a:cs typeface="Times New Roman" panose="02020603050405020304" pitchFamily="18" charset="0"/>
                        </a:rPr>
                        <a:t>857.9</a:t>
                      </a:r>
                      <a:r>
                        <a:rPr lang="en-US" altLang="zh-CN" b="0" dirty="0">
                          <a:latin typeface="Times New Roman" panose="02020603050405020304" pitchFamily="18" charset="0"/>
                          <a:cs typeface="Times New Roman" panose="02020603050405020304" pitchFamily="18" charset="0"/>
                        </a:rPr>
                        <a:t>5s</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3"/>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soc-Epinions1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75,879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508,837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13.55s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13.69s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4"/>
                  </a:ext>
                </a:extLst>
              </a:tr>
              <a:tr h="39898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digg</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-friends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279,630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1,731,653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101.73s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101.23s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b="0" dirty="0">
                          <a:latin typeface="Times New Roman" panose="02020603050405020304" pitchFamily="18" charset="0"/>
                          <a:cs typeface="Times New Roman" panose="02020603050405020304" pitchFamily="18" charset="0"/>
                        </a:rPr>
                        <a:t>&gt;1h</a:t>
                      </a:r>
                    </a:p>
                  </a:txBody>
                  <a:tcPr/>
                </a:tc>
                <a:extLst>
                  <a:ext uri="{0D108BD9-81ED-4DB2-BD59-A6C34878D82A}">
                    <a16:rowId xmlns:a16="http://schemas.microsoft.com/office/drawing/2014/main" val="10005"/>
                  </a:ext>
                </a:extLst>
              </a:tr>
            </a:tbl>
          </a:graphicData>
        </a:graphic>
      </p:graphicFrame>
      <p:sp>
        <p:nvSpPr>
          <p:cNvPr id="8" name="灯片编号占位符 1">
            <a:extLst>
              <a:ext uri="{FF2B5EF4-FFF2-40B4-BE49-F238E27FC236}">
                <a16:creationId xmlns:a16="http://schemas.microsoft.com/office/drawing/2014/main" id="{5E26710D-749E-CDD1-BC65-5E504AF5AEE7}"/>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5</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2" name="内容占位符 3"/>
          <p:cNvSpPr txBox="1"/>
          <p:nvPr/>
        </p:nvSpPr>
        <p:spPr>
          <a:xfrm>
            <a:off x="825500" y="1132205"/>
            <a:ext cx="10293985" cy="1877695"/>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数字经济时代，算力已成为</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水电煤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一样支撑经济社会发展新的关键生产力。正如有了电，人们才能使用方便生活的电器，工厂的机器设备才能运转。同样，在数字时代，无论是个人生活中的衣食住行，还是千行百业的发展，几乎都离不开算力的支撑。有了高效、低成本的算力，用户们可以再更短的时间完成计算。英伟达创始人黄仁勋甚至提出了未来</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算力即权力</a:t>
            </a:r>
            <a:r>
              <a:rPr kumimoji="0" lang="en-US" altLang="zh-CN" b="1"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的观点。</a:t>
            </a:r>
          </a:p>
        </p:txBody>
      </p:sp>
      <p:pic>
        <p:nvPicPr>
          <p:cNvPr id="3" name="图片 2"/>
          <p:cNvPicPr>
            <a:picLocks noChangeAspect="1"/>
          </p:cNvPicPr>
          <p:nvPr/>
        </p:nvPicPr>
        <p:blipFill>
          <a:blip r:embed="rId4"/>
          <a:stretch>
            <a:fillRect/>
          </a:stretch>
        </p:blipFill>
        <p:spPr>
          <a:xfrm>
            <a:off x="2284754" y="2989386"/>
            <a:ext cx="7375476" cy="3621886"/>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B42611E7-80A7-6558-3F70-258807CD0B5A}"/>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6</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内容占位符 3"/>
          <p:cNvSpPr txBox="1"/>
          <p:nvPr/>
        </p:nvSpPr>
        <p:spPr>
          <a:xfrm>
            <a:off x="998220" y="1069340"/>
            <a:ext cx="9975850" cy="2136519"/>
          </a:xfrm>
          <a:prstGeom prst="rect">
            <a:avLst/>
          </a:prstGeom>
        </p:spPr>
        <p:txBody>
          <a:bodyPr vert="horz" lIns="91440" tIns="45720" rIns="91440" bIns="45720" rtlCol="0"/>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algn="just"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中的每一个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（流式多处理器）都能支持数百个线程并发执行，每个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通常有多个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，所以在一个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上并发执行数千个线程是有可能的。当线程块一旦被调度到一个</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上，其中的线程只会在那个指定的</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上并发执行。</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SM</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就像一个小</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CPU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，进行一些简单的处理。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NVIDIA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也在同时发布了一套可以在</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上执行通用计算的工具链 </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 Compute Unified Device Architecture (CUDA)</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。从此，</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成为了</a:t>
            </a:r>
            <a:r>
              <a:rPr kumimoji="0" lang="en-US" altLang="zh-CN"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NSimSun" panose="02010609030101010101" pitchFamily="49" charset="-122"/>
                <a:cs typeface="Times New Roman" panose="02020603050405020304" pitchFamily="18" charset="0"/>
                <a:sym typeface="+mn-ea"/>
              </a:rPr>
              <a:t>General-Purpose Graphics Processing Unit (GPGPU)</a:t>
            </a:r>
            <a:r>
              <a:rPr kumimoji="0" lang="zh-CN" altLang="en-US" b="0" i="0" u="none" strike="noStrike" kern="1200" cap="none" spc="0" normalizeH="0" baseline="0" noProof="0" dirty="0">
                <a:ln>
                  <a:noFill/>
                </a:ln>
                <a:solidFill>
                  <a:sysClr val="windowText" lastClr="000000">
                    <a:lumMod val="75000"/>
                    <a:lumOff val="25000"/>
                  </a:sysClr>
                </a:solidFill>
                <a:effectLst/>
                <a:uLnTx/>
                <a:uFillTx/>
                <a:latin typeface="NSimSun" panose="02010609030101010101" pitchFamily="49" charset="-122"/>
                <a:ea typeface="NSimSun" panose="02010609030101010101" pitchFamily="49" charset="-122"/>
                <a:sym typeface="+mn-ea"/>
              </a:rPr>
              <a:t>。</a:t>
            </a:r>
          </a:p>
        </p:txBody>
      </p:sp>
      <p:pic>
        <p:nvPicPr>
          <p:cNvPr id="2" name="图片 1"/>
          <p:cNvPicPr/>
          <p:nvPr/>
        </p:nvPicPr>
        <p:blipFill>
          <a:blip r:embed="rId4"/>
          <a:stretch>
            <a:fillRect/>
          </a:stretch>
        </p:blipFill>
        <p:spPr>
          <a:xfrm>
            <a:off x="131445" y="3373755"/>
            <a:ext cx="11779201" cy="3484244"/>
          </a:xfrm>
          <a:prstGeom prst="rect">
            <a:avLst/>
          </a:prstGeom>
        </p:spPr>
      </p:pic>
      <p:sp>
        <p:nvSpPr>
          <p:cNvPr id="4"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背景与需求分析</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sp>
        <p:nvSpPr>
          <p:cNvPr id="6" name="灯片编号占位符 1">
            <a:extLst>
              <a:ext uri="{FF2B5EF4-FFF2-40B4-BE49-F238E27FC236}">
                <a16:creationId xmlns:a16="http://schemas.microsoft.com/office/drawing/2014/main" id="{F6A57934-456F-7428-883A-83A0C4A89B98}"/>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7</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 y="0"/>
            <a:ext cx="4077324" cy="6887980"/>
          </a:xfrm>
          <a:prstGeom prst="rect">
            <a:avLst/>
          </a:prstGeom>
          <a:solidFill>
            <a:srgbClr val="104BA4"/>
          </a:solidFill>
          <a:ln>
            <a:noFill/>
          </a:ln>
          <a:effectLst>
            <a:outerShdw blurRad="330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695325" y="2362201"/>
            <a:ext cx="10801350" cy="2133599"/>
          </a:xfrm>
          <a:prstGeom prst="rect">
            <a:avLst/>
          </a:prstGeom>
          <a:solidFill>
            <a:schemeClr val="bg1"/>
          </a:solidFill>
          <a:ln>
            <a:noFill/>
          </a:ln>
          <a:effectLst>
            <a:outerShdw blurRad="4572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470473" y="2105561"/>
            <a:ext cx="3606852"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rPr>
              <a:t>02</a:t>
            </a:r>
            <a:endParaRPr kumimoji="0" lang="zh-CN" altLang="en-US" sz="16600" i="0" u="none" strike="noStrike" kern="1200" cap="none" spc="0" normalizeH="0" baseline="0" noProof="0" dirty="0">
              <a:ln>
                <a:noFill/>
              </a:ln>
              <a:solidFill>
                <a:schemeClr val="tx1">
                  <a:lumMod val="75000"/>
                  <a:lumOff val="25000"/>
                </a:schemeClr>
              </a:solidFill>
              <a:effectLst/>
              <a:uLnTx/>
              <a:uFillTx/>
              <a:latin typeface="Eras Demi ITC" panose="020B0805030504020804" pitchFamily="34" charset="0"/>
              <a:ea typeface="微软雅黑" panose="020B0503020204020204" pitchFamily="34" charset="-122"/>
              <a:cs typeface="Aharoni" panose="02010803020104030203" pitchFamily="2" charset="-79"/>
            </a:endParaRPr>
          </a:p>
        </p:txBody>
      </p:sp>
      <p:sp>
        <p:nvSpPr>
          <p:cNvPr id="14" name="文本框 13"/>
          <p:cNvSpPr txBox="1"/>
          <p:nvPr/>
        </p:nvSpPr>
        <p:spPr>
          <a:xfrm>
            <a:off x="4547797" y="3013501"/>
            <a:ext cx="87902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cs typeface="阿里巴巴普惠体 B" panose="00020600040101010101" pitchFamily="18" charset="-122"/>
              </a:rPr>
              <a:t>设计方案</a:t>
            </a:r>
            <a:endParaRPr kumimoji="0" lang="zh-CN" altLang="en-US" sz="480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阿里巴巴普惠体 B" panose="00020600040101010101" pitchFamily="18" charset="-122"/>
            </a:endParaRPr>
          </a:p>
        </p:txBody>
      </p:sp>
      <p:sp>
        <p:nvSpPr>
          <p:cNvPr id="9" name="矩形 8"/>
          <p:cNvSpPr/>
          <p:nvPr/>
        </p:nvSpPr>
        <p:spPr>
          <a:xfrm>
            <a:off x="11967146" y="1212390"/>
            <a:ext cx="224853" cy="1801112"/>
          </a:xfrm>
          <a:prstGeom prst="rect">
            <a:avLst/>
          </a:prstGeom>
          <a:solidFill>
            <a:srgbClr val="104B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1200" dirty="0">
                <a:solidFill>
                  <a:prstClr val="white"/>
                </a:solidFill>
                <a:latin typeface="等线" panose="02010600030101010101" charset="-122"/>
                <a:ea typeface="等线" panose="02010600030101010101" charset="-122"/>
              </a:rPr>
              <a:t>FUDAN UNIVERSITY</a:t>
            </a:r>
            <a:endParaRPr kumimoji="0" lang="zh-CN" altLang="en-US" sz="12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1687343" y="-49090"/>
            <a:ext cx="7161920" cy="7161920"/>
            <a:chOff x="-185896" y="-151960"/>
            <a:chExt cx="7161920" cy="716192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96" y="-151960"/>
              <a:ext cx="7161920" cy="7161920"/>
            </a:xfrm>
            <a:prstGeom prst="rect">
              <a:avLst/>
            </a:prstGeom>
          </p:spPr>
        </p:pic>
      </p:grpSp>
      <p:grpSp>
        <p:nvGrpSpPr>
          <p:cNvPr id="13" name="组合 12"/>
          <p:cNvGrpSpPr/>
          <p:nvPr/>
        </p:nvGrpSpPr>
        <p:grpSpPr>
          <a:xfrm>
            <a:off x="9633665" y="256780"/>
            <a:ext cx="1964493" cy="708062"/>
            <a:chOff x="4246274" y="-10895"/>
            <a:chExt cx="3940182" cy="1420161"/>
          </a:xfrm>
        </p:grpSpPr>
        <p:grpSp>
          <p:nvGrpSpPr>
            <p:cNvPr id="15" name="组合 14"/>
            <p:cNvGrpSpPr/>
            <p:nvPr/>
          </p:nvGrpSpPr>
          <p:grpSpPr>
            <a:xfrm>
              <a:off x="4246274" y="-10895"/>
              <a:ext cx="3940181" cy="1400681"/>
              <a:chOff x="6547903" y="954561"/>
              <a:chExt cx="5069293" cy="1802069"/>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16" name="矩形 15"/>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34963" y="1"/>
            <a:ext cx="895768" cy="1132114"/>
          </a:xfrm>
          <a:prstGeom prst="rect">
            <a:avLst/>
          </a:prstGeom>
          <a:solidFill>
            <a:srgbClr val="104BA4"/>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94551" y="284064"/>
            <a:ext cx="9765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9796257" y="238208"/>
            <a:ext cx="1964493" cy="708062"/>
            <a:chOff x="4246274" y="-10895"/>
            <a:chExt cx="3940182" cy="1420161"/>
          </a:xfrm>
        </p:grpSpPr>
        <p:grpSp>
          <p:nvGrpSpPr>
            <p:cNvPr id="19" name="组合 18"/>
            <p:cNvGrpSpPr/>
            <p:nvPr/>
          </p:nvGrpSpPr>
          <p:grpSpPr>
            <a:xfrm>
              <a:off x="4246274" y="-10895"/>
              <a:ext cx="3940181" cy="1400681"/>
              <a:chOff x="6547903" y="954561"/>
              <a:chExt cx="5069293" cy="1802069"/>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47903" y="985519"/>
                <a:ext cx="1771106" cy="1771111"/>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270228" y="954561"/>
                <a:ext cx="3346968" cy="1271930"/>
              </a:xfrm>
              <a:prstGeom prst="rect">
                <a:avLst/>
              </a:prstGeom>
            </p:spPr>
          </p:pic>
        </p:grpSp>
        <p:sp>
          <p:nvSpPr>
            <p:cNvPr id="20" name="矩形 19"/>
            <p:cNvSpPr/>
            <p:nvPr/>
          </p:nvSpPr>
          <p:spPr>
            <a:xfrm>
              <a:off x="5622894" y="915420"/>
              <a:ext cx="2563562" cy="493846"/>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FUDAN UNIVERSITY</a:t>
              </a:r>
            </a:p>
          </p:txBody>
        </p:sp>
      </p:grpSp>
      <p:sp>
        <p:nvSpPr>
          <p:cNvPr id="3" name="文本框 14"/>
          <p:cNvSpPr txBox="1"/>
          <p:nvPr/>
        </p:nvSpPr>
        <p:spPr>
          <a:xfrm>
            <a:off x="1424651" y="315446"/>
            <a:ext cx="363362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srgbClr val="104BA4"/>
                </a:solidFill>
                <a:latin typeface="微软雅黑" panose="020B0503020204020204" pitchFamily="34" charset="-122"/>
                <a:ea typeface="微软雅黑" panose="020B0503020204020204" pitchFamily="34" charset="-122"/>
                <a:cs typeface="阿里巴巴普惠体" panose="00020600040101010101" pitchFamily="18" charset="-122"/>
              </a:rPr>
              <a:t>设计方案</a:t>
            </a:r>
            <a:endParaRPr kumimoji="0" lang="zh-CN" altLang="en-US" sz="3200" b="0" i="0" u="none" strike="noStrike" kern="1200" cap="none" spc="0" normalizeH="0" baseline="0" noProof="0" dirty="0">
              <a:ln>
                <a:noFill/>
              </a:ln>
              <a:solidFill>
                <a:srgbClr val="104BA4"/>
              </a:solidFill>
              <a:effectLst/>
              <a:uLnTx/>
              <a:uFillTx/>
              <a:latin typeface="微软雅黑" panose="020B0503020204020204" pitchFamily="34" charset="-122"/>
              <a:ea typeface="微软雅黑" panose="020B0503020204020204" pitchFamily="34" charset="-122"/>
              <a:cs typeface="阿里巴巴普惠体" panose="00020600040101010101" pitchFamily="18" charset="-122"/>
            </a:endParaRPr>
          </a:p>
        </p:txBody>
      </p:sp>
      <p:pic>
        <p:nvPicPr>
          <p:cNvPr id="4" name="Picture 1"/>
          <p:cNvPicPr>
            <a:picLocks noChangeAspect="1"/>
          </p:cNvPicPr>
          <p:nvPr/>
        </p:nvPicPr>
        <p:blipFill>
          <a:blip r:embed="rId5"/>
          <a:stretch>
            <a:fillRect/>
          </a:stretch>
        </p:blipFill>
        <p:spPr>
          <a:xfrm>
            <a:off x="3857018" y="2227113"/>
            <a:ext cx="7305828" cy="3550870"/>
          </a:xfrm>
          <a:prstGeom prst="rect">
            <a:avLst/>
          </a:prstGeom>
        </p:spPr>
      </p:pic>
      <p:pic>
        <p:nvPicPr>
          <p:cNvPr id="6" name="Picture 7"/>
          <p:cNvPicPr>
            <a:picLocks noChangeAspect="1"/>
          </p:cNvPicPr>
          <p:nvPr/>
        </p:nvPicPr>
        <p:blipFill>
          <a:blip r:embed="rId6"/>
          <a:stretch>
            <a:fillRect/>
          </a:stretch>
        </p:blipFill>
        <p:spPr>
          <a:xfrm>
            <a:off x="724754" y="3146550"/>
            <a:ext cx="1711997" cy="1711997"/>
          </a:xfrm>
          <a:prstGeom prst="rect">
            <a:avLst/>
          </a:prstGeom>
        </p:spPr>
      </p:pic>
      <p:sp>
        <p:nvSpPr>
          <p:cNvPr id="7" name="箭头: 左 10"/>
          <p:cNvSpPr/>
          <p:nvPr/>
        </p:nvSpPr>
        <p:spPr>
          <a:xfrm>
            <a:off x="2640780" y="4041460"/>
            <a:ext cx="981855" cy="621917"/>
          </a:xfrm>
          <a:prstGeom prst="lef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8" name="箭头: 右 11"/>
          <p:cNvSpPr/>
          <p:nvPr/>
        </p:nvSpPr>
        <p:spPr>
          <a:xfrm>
            <a:off x="2655957" y="3295681"/>
            <a:ext cx="981855" cy="621917"/>
          </a:xfrm>
          <a:prstGeom prst="rightArrow">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9" name="Text Box 24"/>
          <p:cNvSpPr txBox="1"/>
          <p:nvPr/>
        </p:nvSpPr>
        <p:spPr>
          <a:xfrm>
            <a:off x="603885" y="1313784"/>
            <a:ext cx="11289030" cy="707886"/>
          </a:xfrm>
          <a:prstGeom prst="rect">
            <a:avLst/>
          </a:prstGeom>
          <a:noFill/>
        </p:spPr>
        <p:txBody>
          <a:bodyPr wrap="square" rtlCol="0" anchor="t">
            <a:spAutoFit/>
          </a:bodyPr>
          <a:lstStyle/>
          <a:p>
            <a:pPr marR="0" lvl="0" algn="just" defTabSz="914400" rtl="0" eaLnBrk="1" fontAlgn="auto" latinLnBrk="0" hangingPunct="1">
              <a:lnSpc>
                <a:spcPct val="100000"/>
              </a:lnSpc>
              <a:spcBef>
                <a:spcPts val="0"/>
              </a:spcBef>
              <a:spcAft>
                <a:spcPts val="0"/>
              </a:spcAft>
              <a:buClr>
                <a:srgbClr val="0E419C"/>
              </a:buClr>
              <a:buSzTx/>
              <a:defRPr/>
            </a:pP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我们希望更好地利用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的强大计算能力来加速网络分析，因此，我们在</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EasyGraph</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的基础上利用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NSimSun" panose="02010609030101010101" pitchFamily="49" charset="-122"/>
                <a:cs typeface="Times New Roman" panose="02020603050405020304" pitchFamily="18" charset="0"/>
              </a:rPr>
              <a:t>GPU</a:t>
            </a:r>
            <a:r>
              <a:rPr kumimoji="0" lang="zh-CN" altLang="en-US" sz="2000" b="0" i="0" u="none" strike="noStrike" kern="1200" cap="none" spc="0" normalizeH="0" baseline="0" noProof="0" dirty="0">
                <a:ln>
                  <a:noFill/>
                </a:ln>
                <a:solidFill>
                  <a:prstClr val="black"/>
                </a:solidFill>
                <a:effectLst/>
                <a:uLnTx/>
                <a:uFillTx/>
                <a:latin typeface="NSimSun" panose="02010609030101010101" pitchFamily="49" charset="-122"/>
                <a:ea typeface="NSimSun" panose="02010609030101010101" pitchFamily="49" charset="-122"/>
                <a:cs typeface="Calibri" panose="020F0502020204030204" charset="0"/>
              </a:rPr>
              <a:t>优化图分析算法。</a:t>
            </a:r>
          </a:p>
        </p:txBody>
      </p:sp>
      <p:sp>
        <p:nvSpPr>
          <p:cNvPr id="5" name="灯片编号占位符 1">
            <a:extLst>
              <a:ext uri="{FF2B5EF4-FFF2-40B4-BE49-F238E27FC236}">
                <a16:creationId xmlns:a16="http://schemas.microsoft.com/office/drawing/2014/main" id="{0EF23459-6D54-8CF6-9186-B567FFB259E9}"/>
              </a:ext>
            </a:extLst>
          </p:cNvPr>
          <p:cNvSpPr>
            <a:spLocks noGrp="1"/>
          </p:cNvSpPr>
          <p:nvPr>
            <p:ph type="sldNum" sz="quarter" idx="12"/>
          </p:nvPr>
        </p:nvSpPr>
        <p:spPr>
          <a:xfrm>
            <a:off x="9012550" y="6312804"/>
            <a:ext cx="2743200" cy="365125"/>
          </a:xfrm>
        </p:spPr>
        <p:txBody>
          <a:bodyPr vert="horz" lIns="91440" tIns="45720" rIns="91440" bIns="45720" rtlCol="0" anchor="ctr">
            <a:normAutofit lnSpcReduction="10000"/>
          </a:bodyPr>
          <a:lstStyle/>
          <a:p>
            <a:pPr lvl="0" algn="r">
              <a:buClrTx/>
              <a:buSzTx/>
              <a:buFontTx/>
            </a:pPr>
            <a:fld id="{9A0DB2DC-4C9A-4742-B13C-FB6460FD3503}" type="slidenum">
              <a:rPr lang="zh-CN" altLang="en-US" sz="1800" smtClean="0">
                <a:solidFill>
                  <a:schemeClr val="accent1"/>
                </a:solidFill>
                <a:latin typeface="黑体" panose="02010609060101010101" charset="-122"/>
                <a:ea typeface="黑体" panose="02010609060101010101" charset="-122"/>
                <a:sym typeface="+mn-ea"/>
              </a:rPr>
              <a:t>9</a:t>
            </a:fld>
            <a:endParaRPr lang="zh-CN" altLang="en-US" sz="1800" dirty="0">
              <a:solidFill>
                <a:schemeClr val="accent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39429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23.xml><?xml version="1.0" encoding="utf-8"?>
<p:tagLst xmlns:a="http://schemas.openxmlformats.org/drawingml/2006/main" xmlns:r="http://schemas.openxmlformats.org/officeDocument/2006/relationships" xmlns:p="http://schemas.openxmlformats.org/presentationml/2006/main">
  <p:tag name="ISLIDE.ICON" val="#394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39.37503937007872,&quot;left&quot;:104.16165354330708,&quot;top&quot;:199.79897637795276,&quot;width&quot;:756.568782098312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E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1899</Words>
  <Application>Microsoft Macintosh PowerPoint</Application>
  <PresentationFormat>Widescreen</PresentationFormat>
  <Paragraphs>234</Paragraphs>
  <Slides>23</Slides>
  <Notes>11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等线</vt:lpstr>
      <vt:lpstr>等线 Light</vt:lpstr>
      <vt:lpstr>Microsoft JhengHei UI</vt:lpstr>
      <vt:lpstr>微软雅黑</vt:lpstr>
      <vt:lpstr>NSimSun</vt:lpstr>
      <vt:lpstr>黑体</vt:lpstr>
      <vt:lpstr>宋体</vt:lpstr>
      <vt:lpstr>Arial</vt:lpstr>
      <vt:lpstr>Calibri</vt:lpstr>
      <vt:lpstr>Eras Demi ITC</vt:lpstr>
      <vt:lpstr>Times New Roman</vt:lpstr>
      <vt:lpstr>Wingdings</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Wen Wen</cp:lastModifiedBy>
  <cp:revision>161</cp:revision>
  <dcterms:created xsi:type="dcterms:W3CDTF">2020-11-21T03:02:00Z</dcterms:created>
  <dcterms:modified xsi:type="dcterms:W3CDTF">2024-12-16T12:40:56Z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86D62BDC4795419D98478269F060FC9D_13</vt:lpwstr>
  </property>
  <property fmtid="{D5CDD505-2E9C-101B-9397-08002B2CF9AE}" pid="3" name="KSOProductBuildVer">
    <vt:lpwstr>2052-12.1.0.19302</vt:lpwstr>
  </property>
</Properties>
</file>